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9" d="100"/>
          <a:sy n="79" d="100"/>
        </p:scale>
        <p:origin x="-427" y="13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87ACEB41-363C-4C1F-9850-21A5485000E1}" type="datetimeFigureOut">
              <a:rPr lang="es-CL" smtClean="0"/>
              <a:t>13-10-2015</a:t>
            </a:fld>
            <a:endParaRPr lang="es-CL"/>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CL"/>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D030D24C-4BEE-442A-8D80-81B3836D19A2}" type="slidenum">
              <a:rPr lang="es-CL" smtClean="0"/>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7ACEB41-363C-4C1F-9850-21A5485000E1}" type="datetimeFigureOut">
              <a:rPr lang="es-CL" smtClean="0"/>
              <a:t>13-10-2015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D030D24C-4BEE-442A-8D80-81B3836D19A2}"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7ACEB41-363C-4C1F-9850-21A5485000E1}" type="datetimeFigureOut">
              <a:rPr lang="es-CL" smtClean="0"/>
              <a:t>13-10-2015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D030D24C-4BEE-442A-8D80-81B3836D19A2}"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87ACEB41-363C-4C1F-9850-21A5485000E1}" type="datetimeFigureOut">
              <a:rPr lang="es-CL" smtClean="0"/>
              <a:t>13-10-2015</a:t>
            </a:fld>
            <a:endParaRPr lang="es-CL"/>
          </a:p>
        </p:txBody>
      </p:sp>
      <p:sp>
        <p:nvSpPr>
          <p:cNvPr id="9" name="8 Marcador de número de diapositiva"/>
          <p:cNvSpPr>
            <a:spLocks noGrp="1"/>
          </p:cNvSpPr>
          <p:nvPr>
            <p:ph type="sldNum" sz="quarter" idx="15"/>
          </p:nvPr>
        </p:nvSpPr>
        <p:spPr/>
        <p:txBody>
          <a:bodyPr rtlCol="0"/>
          <a:lstStyle/>
          <a:p>
            <a:fld id="{D030D24C-4BEE-442A-8D80-81B3836D19A2}" type="slidenum">
              <a:rPr lang="es-CL" smtClean="0"/>
              <a:t>‹Nº›</a:t>
            </a:fld>
            <a:endParaRPr lang="es-CL"/>
          </a:p>
        </p:txBody>
      </p:sp>
      <p:sp>
        <p:nvSpPr>
          <p:cNvPr id="10" name="9 Marcador de pie de página"/>
          <p:cNvSpPr>
            <a:spLocks noGrp="1"/>
          </p:cNvSpPr>
          <p:nvPr>
            <p:ph type="ftr" sz="quarter" idx="16"/>
          </p:nvPr>
        </p:nvSpPr>
        <p:spPr/>
        <p:txBody>
          <a:bodyPr rtlCol="0"/>
          <a:lstStyle/>
          <a:p>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87ACEB41-363C-4C1F-9850-21A5485000E1}" type="datetimeFigureOut">
              <a:rPr lang="es-CL" smtClean="0"/>
              <a:t>13-10-2015</a:t>
            </a:fld>
            <a:endParaRPr lang="es-CL"/>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CL"/>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D030D24C-4BEE-442A-8D80-81B3836D19A2}" type="slidenum">
              <a:rPr lang="es-CL" smtClean="0"/>
              <a:t>‹Nº›</a:t>
            </a:fld>
            <a:endParaRPr lang="es-C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87ACEB41-363C-4C1F-9850-21A5485000E1}" type="datetimeFigureOut">
              <a:rPr lang="es-CL" smtClean="0"/>
              <a:t>13-10-2015</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D030D24C-4BEE-442A-8D80-81B3836D19A2}" type="slidenum">
              <a:rPr lang="es-CL" smtClean="0"/>
              <a:t>‹Nº›</a:t>
            </a:fld>
            <a:endParaRPr lang="es-CL"/>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87ACEB41-363C-4C1F-9850-21A5485000E1}" type="datetimeFigureOut">
              <a:rPr lang="es-CL" smtClean="0"/>
              <a:t>13-10-2015</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D030D24C-4BEE-442A-8D80-81B3836D19A2}" type="slidenum">
              <a:rPr lang="es-CL" smtClean="0"/>
              <a:t>‹Nº›</a:t>
            </a:fld>
            <a:endParaRPr lang="es-CL"/>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87ACEB41-363C-4C1F-9850-21A5485000E1}" type="datetimeFigureOut">
              <a:rPr lang="es-CL" smtClean="0"/>
              <a:t>13-10-2015</a:t>
            </a:fld>
            <a:endParaRPr lang="es-CL"/>
          </a:p>
        </p:txBody>
      </p:sp>
      <p:sp>
        <p:nvSpPr>
          <p:cNvPr id="7" name="6 Marcador de número de diapositiva"/>
          <p:cNvSpPr>
            <a:spLocks noGrp="1"/>
          </p:cNvSpPr>
          <p:nvPr>
            <p:ph type="sldNum" sz="quarter" idx="11"/>
          </p:nvPr>
        </p:nvSpPr>
        <p:spPr/>
        <p:txBody>
          <a:bodyPr rtlCol="0"/>
          <a:lstStyle/>
          <a:p>
            <a:fld id="{D030D24C-4BEE-442A-8D80-81B3836D19A2}" type="slidenum">
              <a:rPr lang="es-CL" smtClean="0"/>
              <a:t>‹Nº›</a:t>
            </a:fld>
            <a:endParaRPr lang="es-CL"/>
          </a:p>
        </p:txBody>
      </p:sp>
      <p:sp>
        <p:nvSpPr>
          <p:cNvPr id="8" name="7 Marcador de pie de página"/>
          <p:cNvSpPr>
            <a:spLocks noGrp="1"/>
          </p:cNvSpPr>
          <p:nvPr>
            <p:ph type="ftr" sz="quarter" idx="12"/>
          </p:nvPr>
        </p:nvSpPr>
        <p:spPr/>
        <p:txBody>
          <a:bodyPr rtlCol="0"/>
          <a:lstStyle/>
          <a:p>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7ACEB41-363C-4C1F-9850-21A5485000E1}" type="datetimeFigureOut">
              <a:rPr lang="es-CL" smtClean="0"/>
              <a:t>13-10-2015</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D030D24C-4BEE-442A-8D80-81B3836D19A2}"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87ACEB41-363C-4C1F-9850-21A5485000E1}" type="datetimeFigureOut">
              <a:rPr lang="es-CL" smtClean="0"/>
              <a:t>13-10-2015</a:t>
            </a:fld>
            <a:endParaRPr lang="es-CL"/>
          </a:p>
        </p:txBody>
      </p:sp>
      <p:sp>
        <p:nvSpPr>
          <p:cNvPr id="22" name="21 Marcador de número de diapositiva"/>
          <p:cNvSpPr>
            <a:spLocks noGrp="1"/>
          </p:cNvSpPr>
          <p:nvPr>
            <p:ph type="sldNum" sz="quarter" idx="15"/>
          </p:nvPr>
        </p:nvSpPr>
        <p:spPr/>
        <p:txBody>
          <a:bodyPr rtlCol="0"/>
          <a:lstStyle/>
          <a:p>
            <a:fld id="{D030D24C-4BEE-442A-8D80-81B3836D19A2}" type="slidenum">
              <a:rPr lang="es-CL" smtClean="0"/>
              <a:t>‹Nº›</a:t>
            </a:fld>
            <a:endParaRPr lang="es-CL"/>
          </a:p>
        </p:txBody>
      </p:sp>
      <p:sp>
        <p:nvSpPr>
          <p:cNvPr id="23" name="22 Marcador de pie de página"/>
          <p:cNvSpPr>
            <a:spLocks noGrp="1"/>
          </p:cNvSpPr>
          <p:nvPr>
            <p:ph type="ftr" sz="quarter" idx="16"/>
          </p:nvPr>
        </p:nvSpPr>
        <p:spPr/>
        <p:txBody>
          <a:bodyPr rtlCol="0"/>
          <a:lstStyle/>
          <a:p>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87ACEB41-363C-4C1F-9850-21A5485000E1}" type="datetimeFigureOut">
              <a:rPr lang="es-CL" smtClean="0"/>
              <a:t>13-10-2015</a:t>
            </a:fld>
            <a:endParaRPr lang="es-CL"/>
          </a:p>
        </p:txBody>
      </p:sp>
      <p:sp>
        <p:nvSpPr>
          <p:cNvPr id="18" name="17 Marcador de número de diapositiva"/>
          <p:cNvSpPr>
            <a:spLocks noGrp="1"/>
          </p:cNvSpPr>
          <p:nvPr>
            <p:ph type="sldNum" sz="quarter" idx="11"/>
          </p:nvPr>
        </p:nvSpPr>
        <p:spPr/>
        <p:txBody>
          <a:bodyPr rtlCol="0"/>
          <a:lstStyle/>
          <a:p>
            <a:fld id="{D030D24C-4BEE-442A-8D80-81B3836D19A2}" type="slidenum">
              <a:rPr lang="es-CL" smtClean="0"/>
              <a:t>‹Nº›</a:t>
            </a:fld>
            <a:endParaRPr lang="es-CL"/>
          </a:p>
        </p:txBody>
      </p:sp>
      <p:sp>
        <p:nvSpPr>
          <p:cNvPr id="21" name="20 Marcador de pie de página"/>
          <p:cNvSpPr>
            <a:spLocks noGrp="1"/>
          </p:cNvSpPr>
          <p:nvPr>
            <p:ph type="ftr" sz="quarter" idx="12"/>
          </p:nvPr>
        </p:nvSpPr>
        <p:spPr/>
        <p:txBody>
          <a:bodyPr rtlCol="0"/>
          <a:lstStyle/>
          <a:p>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7ACEB41-363C-4C1F-9850-21A5485000E1}" type="datetimeFigureOut">
              <a:rPr lang="es-CL" smtClean="0"/>
              <a:t>13-10-2015</a:t>
            </a:fld>
            <a:endParaRPr lang="es-CL"/>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CL"/>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030D24C-4BEE-442A-8D80-81B3836D19A2}"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L" dirty="0" smtClean="0"/>
              <a:t>ESTATUTO ADMINISTRATIVO	</a:t>
            </a:r>
            <a:endParaRPr lang="es-CL" dirty="0"/>
          </a:p>
        </p:txBody>
      </p:sp>
      <p:sp>
        <p:nvSpPr>
          <p:cNvPr id="3" name="2 Subtítulo"/>
          <p:cNvSpPr>
            <a:spLocks noGrp="1"/>
          </p:cNvSpPr>
          <p:nvPr>
            <p:ph type="subTitle" idx="1"/>
          </p:nvPr>
        </p:nvSpPr>
        <p:spPr/>
        <p:txBody>
          <a:bodyPr/>
          <a:lstStyle/>
          <a:p>
            <a:r>
              <a:rPr lang="es-CL" dirty="0" smtClean="0"/>
              <a:t>LEY 18.834</a:t>
            </a:r>
            <a:endParaRPr lang="es-C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L" b="1" dirty="0" smtClean="0"/>
              <a:t>¿Cuándo se produce nombramiento o ascenso?</a:t>
            </a:r>
            <a:endParaRPr lang="es-CL" dirty="0"/>
          </a:p>
        </p:txBody>
      </p:sp>
      <p:sp>
        <p:nvSpPr>
          <p:cNvPr id="3" name="2 Marcador de contenido"/>
          <p:cNvSpPr>
            <a:spLocks noGrp="1"/>
          </p:cNvSpPr>
          <p:nvPr>
            <p:ph sz="quarter" idx="1"/>
          </p:nvPr>
        </p:nvSpPr>
        <p:spPr/>
        <p:txBody>
          <a:bodyPr>
            <a:normAutofit fontScale="70000" lnSpcReduction="20000"/>
          </a:bodyPr>
          <a:lstStyle/>
          <a:p>
            <a:pPr algn="just" fontAlgn="base"/>
            <a:r>
              <a:rPr lang="es-CL" b="1" dirty="0" smtClean="0"/>
              <a:t>El nombramiento rige desde la fecha indicada en el respectivo decreto o desde quede totalmente tramitado por la Contraloría. Si un decreto o resolución ordena asumir antes de totalmente tramitado, el interesado deberá asumir en la fecha que se señale. En cambio, si dicho decreto o resolución fuere observado, el interesado cesará en funciones, pero los actos realizados en el inter-tanto serán considerados como válidos.</a:t>
            </a:r>
            <a:endParaRPr lang="es-CL" dirty="0" smtClean="0"/>
          </a:p>
          <a:p>
            <a:pPr algn="just" fontAlgn="base"/>
            <a:r>
              <a:rPr lang="es-CL" b="1" dirty="0" smtClean="0"/>
              <a:t>El concurso público se hace para ingresar a cargos de carrera en calidad de titular y procederá en el último grado de la planta respectiva, salvo que haya vacantes de grados superiores.</a:t>
            </a:r>
            <a:endParaRPr lang="es-CL" dirty="0" smtClean="0"/>
          </a:p>
          <a:p>
            <a:pPr algn="just" fontAlgn="base"/>
            <a:r>
              <a:rPr lang="es-CL" b="1" dirty="0" smtClean="0"/>
              <a:t>El concurso público es un procedimiento técnico y objetivo que se utiliza para seleccionar el personal que se propondrá a la autoridad facultada para hacer el nombramiento, debiéndose evaluar los antecedentes que presentan los postulantes y las pruebas que hubieren rendido, de acuerdo con las características del cargo a proveer.</a:t>
            </a:r>
            <a:endParaRPr lang="es-CL" dirty="0" smtClean="0"/>
          </a:p>
          <a:p>
            <a:endParaRPr lang="es-C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sp>
        <p:nvSpPr>
          <p:cNvPr id="3" name="2 Marcador de contenido"/>
          <p:cNvSpPr>
            <a:spLocks noGrp="1"/>
          </p:cNvSpPr>
          <p:nvPr>
            <p:ph sz="quarter" idx="1"/>
          </p:nvPr>
        </p:nvSpPr>
        <p:spPr/>
        <p:txBody>
          <a:bodyPr>
            <a:normAutofit fontScale="70000" lnSpcReduction="20000"/>
          </a:bodyPr>
          <a:lstStyle/>
          <a:p>
            <a:pPr algn="just" fontAlgn="base"/>
            <a:r>
              <a:rPr lang="es-CL" b="1" dirty="0" smtClean="0"/>
              <a:t>Debe considerarse a lo menos, los estudios y cursos de formación educacional y de capacitación, la experiencia laboral y las aptitudes específicas para el desempeño de la función.</a:t>
            </a:r>
            <a:endParaRPr lang="es-CL" dirty="0" smtClean="0"/>
          </a:p>
          <a:p>
            <a:pPr algn="just" fontAlgn="base"/>
            <a:r>
              <a:rPr lang="es-CL" b="1" dirty="0" smtClean="0"/>
              <a:t>La autoridad correspondiente debe publicar un aviso con las bases del concurso en el Diario Oficial, los días 1º o 15 de cada mes o el primer día hábil siguiente. Entre esta publicación y la presentación de antecedentes no puede mediar un lapso inferior a 8 días. El aviso debe contener identificación de la institución, requisitos, características del cargo, los antecedentes requeridos, fecha y lugar de recepción de antecedentes, fecha y lugar de las pruebas, día en que se resolverá el concurso.</a:t>
            </a:r>
            <a:endParaRPr lang="es-CL" dirty="0" smtClean="0"/>
          </a:p>
          <a:p>
            <a:pPr algn="just" fontAlgn="base"/>
            <a:r>
              <a:rPr lang="es-CL" b="1" dirty="0" smtClean="0"/>
              <a:t>El concurso debe ser preparado por un comité de selección. La autoridad debe seleccionar a una de las personas propuestas (salvo que se declare desierto el concurso), lo que se debe notificar al interesado, quién deberá manifestar si acepta o no el cargo.</a:t>
            </a:r>
            <a:endParaRPr lang="es-CL" dirty="0" smtClean="0"/>
          </a:p>
          <a:p>
            <a:pPr algn="just" fontAlgn="base"/>
            <a:r>
              <a:rPr lang="es-CL" b="1" dirty="0" smtClean="0"/>
              <a:t>Una vez aceptado el cargo, la persona seleccionada será designada titular en el cargo respectivo.</a:t>
            </a:r>
            <a:endParaRPr lang="es-CL" dirty="0" smtClean="0"/>
          </a:p>
          <a:p>
            <a:pPr algn="just"/>
            <a:endParaRPr lang="es-C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210146"/>
          </a:xfrm>
        </p:spPr>
        <p:txBody>
          <a:bodyPr>
            <a:normAutofit fontScale="90000"/>
          </a:bodyPr>
          <a:lstStyle/>
          <a:p>
            <a:pPr algn="ctr"/>
            <a:r>
              <a:rPr lang="es-CL" b="1" dirty="0" smtClean="0"/>
              <a:t>¿Cuáles son inhabilidades </a:t>
            </a:r>
            <a:r>
              <a:rPr lang="es-CL" b="1" dirty="0" smtClean="0"/>
              <a:t/>
            </a:r>
            <a:br>
              <a:rPr lang="es-CL" b="1" dirty="0" smtClean="0"/>
            </a:br>
            <a:r>
              <a:rPr lang="es-CL" b="1" dirty="0" smtClean="0"/>
              <a:t>para </a:t>
            </a:r>
            <a:r>
              <a:rPr lang="es-CL" b="1" dirty="0" smtClean="0"/>
              <a:t>el ascenso?</a:t>
            </a:r>
            <a:r>
              <a:rPr lang="es-CL" dirty="0" smtClean="0"/>
              <a:t/>
            </a:r>
            <a:br>
              <a:rPr lang="es-CL" dirty="0" smtClean="0"/>
            </a:br>
            <a:endParaRPr lang="es-CL" dirty="0"/>
          </a:p>
        </p:txBody>
      </p:sp>
      <p:sp>
        <p:nvSpPr>
          <p:cNvPr id="3" name="2 Marcador de contenido"/>
          <p:cNvSpPr>
            <a:spLocks noGrp="1"/>
          </p:cNvSpPr>
          <p:nvPr>
            <p:ph sz="quarter" idx="1"/>
          </p:nvPr>
        </p:nvSpPr>
        <p:spPr/>
        <p:txBody>
          <a:bodyPr>
            <a:normAutofit fontScale="77500" lnSpcReduction="20000"/>
          </a:bodyPr>
          <a:lstStyle/>
          <a:p>
            <a:pPr algn="just" fontAlgn="base"/>
            <a:r>
              <a:rPr lang="es-CL" b="1" dirty="0" smtClean="0"/>
              <a:t>¿Cuáles son inhabilidades para el ascenso?</a:t>
            </a:r>
            <a:endParaRPr lang="es-CL" dirty="0" smtClean="0"/>
          </a:p>
          <a:p>
            <a:pPr algn="just" fontAlgn="base"/>
            <a:r>
              <a:rPr lang="es-CL" b="1" dirty="0" smtClean="0"/>
              <a:t>Son inhabilidades para ascender, las siguientes:</a:t>
            </a:r>
            <a:endParaRPr lang="es-CL" dirty="0" smtClean="0"/>
          </a:p>
          <a:p>
            <a:pPr algn="just" fontAlgn="base"/>
            <a:r>
              <a:rPr lang="es-CL" b="1" dirty="0" smtClean="0"/>
              <a:t>1.- No haber sido calificado el lista 1 o 2 en el período inmediatamente anterior.</a:t>
            </a:r>
            <a:endParaRPr lang="es-CL" dirty="0" smtClean="0"/>
          </a:p>
          <a:p>
            <a:pPr algn="just" fontAlgn="base"/>
            <a:r>
              <a:rPr lang="es-CL" b="1" dirty="0" smtClean="0"/>
              <a:t>2.- No haber sido calificado durante 2 períodos consecutivos.</a:t>
            </a:r>
            <a:endParaRPr lang="es-CL" dirty="0" smtClean="0"/>
          </a:p>
          <a:p>
            <a:pPr algn="just" fontAlgn="base"/>
            <a:r>
              <a:rPr lang="es-CL" b="1" dirty="0" smtClean="0"/>
              <a:t>3.- Haber sido objeto medida disciplinaria de censura, más de 1 vez, 12 meses anteriores a la vacante.</a:t>
            </a:r>
            <a:endParaRPr lang="es-CL" dirty="0" smtClean="0"/>
          </a:p>
          <a:p>
            <a:pPr algn="just" fontAlgn="base"/>
            <a:r>
              <a:rPr lang="es-CL" b="1" dirty="0" smtClean="0"/>
              <a:t>4.- Haber sido objeto medida disciplinaria de multa en los 12 meses anteriores a la vacante.</a:t>
            </a:r>
            <a:endParaRPr lang="es-CL" dirty="0" smtClean="0"/>
          </a:p>
          <a:p>
            <a:pPr algn="just" fontAlgn="base"/>
            <a:r>
              <a:rPr lang="es-CL" b="1" dirty="0" smtClean="0"/>
              <a:t>Un funcionario tiene derecho a ascender a un cargo de una planta inmediatamente superior, gozando de preferencia respecto de los funcionarios de ésta, cuando se encuentre al tope de su planta, reúna los requisitos y tenga el mayor puntaje en el escalafón de funcionarios de la planta a la cual accede. El ascenso rige a partir desde la fecha en que se produzca la vacante</a:t>
            </a:r>
            <a:endParaRPr lang="es-CL" dirty="0" smtClean="0"/>
          </a:p>
          <a:p>
            <a:endParaRPr lang="es-C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L" b="1" dirty="0" smtClean="0"/>
              <a:t>¿En qué consiste el derecho - deber de capacitación?</a:t>
            </a:r>
            <a:endParaRPr lang="es-CL" dirty="0"/>
          </a:p>
        </p:txBody>
      </p:sp>
      <p:sp>
        <p:nvSpPr>
          <p:cNvPr id="3" name="2 Marcador de contenido"/>
          <p:cNvSpPr>
            <a:spLocks noGrp="1"/>
          </p:cNvSpPr>
          <p:nvPr>
            <p:ph sz="quarter" idx="1"/>
          </p:nvPr>
        </p:nvSpPr>
        <p:spPr/>
        <p:txBody>
          <a:bodyPr>
            <a:normAutofit fontScale="62500" lnSpcReduction="20000"/>
          </a:bodyPr>
          <a:lstStyle/>
          <a:p>
            <a:pPr algn="just" fontAlgn="base"/>
            <a:r>
              <a:rPr lang="es-CL" b="1" dirty="0" smtClean="0"/>
              <a:t>El estatuto administrativo establece que es un deber del servicio, a la vez que un derecho para el trabajador, proporcionar actividades de capacitación.</a:t>
            </a:r>
            <a:endParaRPr lang="es-CL" dirty="0" smtClean="0"/>
          </a:p>
          <a:p>
            <a:pPr algn="just" fontAlgn="base"/>
            <a:r>
              <a:rPr lang="es-CL" b="1" dirty="0" smtClean="0"/>
              <a:t>Este derecho está concebido legalmente como el conjunto de actividades permanentes, organizadas y sistemáticas destinadas a que los funcionarios desarrollen, complementen, perfeccionen o actualicen los conocimientos y destrezas necesarias para el eficiente desempeño de sus cargos o aptitudes funcionarias.</a:t>
            </a:r>
            <a:endParaRPr lang="es-CL" dirty="0" smtClean="0"/>
          </a:p>
          <a:p>
            <a:pPr algn="just" fontAlgn="base"/>
            <a:r>
              <a:rPr lang="es-CL" b="1" dirty="0" smtClean="0"/>
              <a:t>Existen los siguientes tipos de capacitación:</a:t>
            </a:r>
            <a:endParaRPr lang="es-CL" dirty="0" smtClean="0"/>
          </a:p>
          <a:p>
            <a:pPr lvl="1" algn="just" fontAlgn="base"/>
            <a:r>
              <a:rPr lang="es-CL" b="1" dirty="0" smtClean="0"/>
              <a:t>Capacitación para el ascenso</a:t>
            </a:r>
            <a:endParaRPr lang="es-CL" dirty="0" smtClean="0"/>
          </a:p>
          <a:p>
            <a:pPr lvl="1" algn="just" fontAlgn="base"/>
            <a:r>
              <a:rPr lang="es-CL" b="1" dirty="0" smtClean="0"/>
              <a:t>Capacitación de Perfeccionamiento</a:t>
            </a:r>
            <a:endParaRPr lang="es-CL" dirty="0" smtClean="0"/>
          </a:p>
          <a:p>
            <a:pPr lvl="1" algn="just" fontAlgn="base"/>
            <a:r>
              <a:rPr lang="es-CL" b="1" dirty="0" smtClean="0"/>
              <a:t>Capacitación Voluntaria</a:t>
            </a:r>
            <a:endParaRPr lang="es-CL" dirty="0" smtClean="0"/>
          </a:p>
          <a:p>
            <a:pPr algn="just" fontAlgn="base"/>
            <a:r>
              <a:rPr lang="es-CL" b="1" dirty="0" smtClean="0"/>
              <a:t>Las instituciones deben distribuir los fondos que les sean asignados en programas de capacitación, de acuerdo a sus necesidades. Si la capacitación impide al funcionario desempeñar labores de su cargo, éste conserva el derecho a percibir sus remuneraciones. Si la capacitación es fuera de la jornada ordinaria de trabajo, el funcionario tiene derecho a descanso complementario.</a:t>
            </a:r>
            <a:endParaRPr lang="es-CL" dirty="0" smtClean="0"/>
          </a:p>
          <a:p>
            <a:pPr algn="just" fontAlgn="base"/>
            <a:r>
              <a:rPr lang="es-CL" b="1" dirty="0" smtClean="0"/>
              <a:t>Los funcionarios seleccionados para capacitación, tienen la obligación de asistir a ella y los resultados que obtengan se consideran en su calificación. El funcionario que no cumpla con esto tiene la obligación de rembolsar a la institución los gastos en que ésta hubiere incurrido con motivo de la capacitación.</a:t>
            </a:r>
            <a:endParaRPr lang="es-CL" dirty="0" smtClean="0"/>
          </a:p>
          <a:p>
            <a:endParaRPr lang="es-C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994122"/>
          </a:xfrm>
        </p:spPr>
        <p:txBody>
          <a:bodyPr>
            <a:normAutofit fontScale="90000"/>
          </a:bodyPr>
          <a:lstStyle/>
          <a:p>
            <a:pPr algn="ctr"/>
            <a:r>
              <a:rPr lang="es-CL" b="1" dirty="0" smtClean="0"/>
              <a:t>¿En </a:t>
            </a:r>
            <a:r>
              <a:rPr lang="es-CL" b="1" dirty="0" smtClean="0"/>
              <a:t>qué consiste el sistema de calificación funcionaria?</a:t>
            </a:r>
            <a:r>
              <a:rPr lang="es-CL" dirty="0" smtClean="0"/>
              <a:t/>
            </a:r>
            <a:br>
              <a:rPr lang="es-CL" dirty="0" smtClean="0"/>
            </a:br>
            <a:endParaRPr lang="es-CL" dirty="0"/>
          </a:p>
        </p:txBody>
      </p:sp>
      <p:sp>
        <p:nvSpPr>
          <p:cNvPr id="3" name="2 Marcador de contenido"/>
          <p:cNvSpPr>
            <a:spLocks noGrp="1"/>
          </p:cNvSpPr>
          <p:nvPr>
            <p:ph sz="quarter" idx="1"/>
          </p:nvPr>
        </p:nvSpPr>
        <p:spPr>
          <a:xfrm>
            <a:off x="179512" y="836712"/>
            <a:ext cx="8496944" cy="5637240"/>
          </a:xfrm>
        </p:spPr>
        <p:txBody>
          <a:bodyPr>
            <a:normAutofit fontScale="92500" lnSpcReduction="10000"/>
          </a:bodyPr>
          <a:lstStyle/>
          <a:p>
            <a:pPr algn="just" fontAlgn="base"/>
            <a:r>
              <a:rPr lang="es-CL" b="1" dirty="0" smtClean="0"/>
              <a:t>Las </a:t>
            </a:r>
            <a:r>
              <a:rPr lang="es-CL" b="1" dirty="0" smtClean="0"/>
              <a:t>calificaciones en el servicio público tienen por objeto evaluar el desempeño y las aptitudes de cada funcionario, atendidas las exigencias y características de su cargo y sirve de base para el ascenso, los estímulos y la eliminación del servicio. El responsable de la precalificación anual es el jefe superior de la institución.</a:t>
            </a:r>
            <a:endParaRPr lang="es-CL" dirty="0" smtClean="0"/>
          </a:p>
          <a:p>
            <a:pPr algn="just" fontAlgn="base"/>
            <a:r>
              <a:rPr lang="es-CL" b="1" dirty="0" smtClean="0"/>
              <a:t>La calificación se hará por la junta calificadora, la que es presidida por el funcionario de más alto nivel que la integre.</a:t>
            </a:r>
            <a:endParaRPr lang="es-CL" dirty="0" smtClean="0"/>
          </a:p>
          <a:p>
            <a:pPr fontAlgn="base"/>
            <a:r>
              <a:rPr lang="es-CL" b="1" dirty="0" smtClean="0"/>
              <a:t>La calificación evaluará los 12 meses de desempeño funcionario comprendidos entre el 1º de septiembre de un año y el 31 de agosto del año siguiente. El proceso de calificación se extiende desde el 1º de septiembre y 30 de noviembre de cada año (en el fondo, no se califica a los funcionarios que desempeñen funciones por menos de 6 meses</a:t>
            </a:r>
            <a:r>
              <a:rPr lang="es-CL" b="1" dirty="0" smtClean="0"/>
              <a:t>).</a:t>
            </a:r>
            <a:endParaRPr lang="es-CL"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sp>
        <p:nvSpPr>
          <p:cNvPr id="3" name="2 Marcador de contenido"/>
          <p:cNvSpPr>
            <a:spLocks noGrp="1"/>
          </p:cNvSpPr>
          <p:nvPr>
            <p:ph sz="quarter" idx="1"/>
          </p:nvPr>
        </p:nvSpPr>
        <p:spPr>
          <a:xfrm>
            <a:off x="251520" y="1600200"/>
            <a:ext cx="8352928" cy="4873752"/>
          </a:xfrm>
        </p:spPr>
        <p:txBody>
          <a:bodyPr>
            <a:normAutofit fontScale="85000" lnSpcReduction="20000"/>
          </a:bodyPr>
          <a:lstStyle/>
          <a:p>
            <a:pPr algn="just" fontAlgn="base"/>
            <a:r>
              <a:rPr lang="es-CL" b="1" dirty="0" smtClean="0"/>
              <a:t>En cuanto a las anotaciones de mérito, cabe señalar que éstas son aquellas destinadas a dejar constancia de cualquier acción del empleado que implique una conducta o desempeño funcionario destacado. En cambio, las anotaciones de demérito, son aquellas destinadas a dejar constancia de cualquier acción u omisión del empleado que implique una conducta o desempeño funcionario reprochable.</a:t>
            </a:r>
            <a:endParaRPr lang="es-CL" dirty="0" smtClean="0"/>
          </a:p>
          <a:p>
            <a:pPr algn="just" fontAlgn="base"/>
            <a:r>
              <a:rPr lang="es-CL" b="1" dirty="0" smtClean="0"/>
              <a:t>El funcionario puede apelar ante el subsecretario o el jefe superior del servicio, en el mismo acto de calificación o dentro de 5 días, (excepcionalmente en el plazo de 10 días). Una vez formulada la apelación, ésta debe ser resuelta en el plazo de 15 días desde su presentación (plazos de días hábiles).</a:t>
            </a:r>
            <a:endParaRPr lang="es-CL" dirty="0" smtClean="0"/>
          </a:p>
          <a:p>
            <a:pPr algn="just" fontAlgn="base"/>
            <a:r>
              <a:rPr lang="es-CL" b="1" dirty="0" smtClean="0"/>
              <a:t>Cabe señalar, finalmente, que el funcionario calificado por resolución ejecutoriada en lista 4 o 2 años consecutivos en lista 3, deberá retirarse del servicio dentro de los 15 días hábiles siguientes al término de la calificación.</a:t>
            </a:r>
            <a:endParaRPr lang="es-CL" dirty="0" smtClean="0"/>
          </a:p>
          <a:p>
            <a:endParaRPr lang="es-CL" dirty="0" smtClean="0"/>
          </a:p>
          <a:p>
            <a:endParaRPr lang="es-C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dirty="0" smtClean="0"/>
              <a:t>¿Cuáles son las obligaciones funcionarias?</a:t>
            </a:r>
            <a:r>
              <a:rPr lang="es-CL" dirty="0" smtClean="0"/>
              <a:t/>
            </a:r>
            <a:br>
              <a:rPr lang="es-CL" dirty="0" smtClean="0"/>
            </a:br>
            <a:endParaRPr lang="es-CL" dirty="0"/>
          </a:p>
        </p:txBody>
      </p:sp>
      <p:sp>
        <p:nvSpPr>
          <p:cNvPr id="3" name="2 Marcador de contenido"/>
          <p:cNvSpPr>
            <a:spLocks noGrp="1"/>
          </p:cNvSpPr>
          <p:nvPr>
            <p:ph sz="quarter" idx="1"/>
          </p:nvPr>
        </p:nvSpPr>
        <p:spPr>
          <a:xfrm>
            <a:off x="251520" y="1124744"/>
            <a:ext cx="8424936" cy="5349208"/>
          </a:xfrm>
        </p:spPr>
        <p:txBody>
          <a:bodyPr>
            <a:normAutofit fontScale="70000" lnSpcReduction="20000"/>
          </a:bodyPr>
          <a:lstStyle/>
          <a:p>
            <a:pPr algn="just" fontAlgn="base"/>
            <a:r>
              <a:rPr lang="es-CL" b="1" dirty="0" smtClean="0"/>
              <a:t>Son </a:t>
            </a:r>
            <a:r>
              <a:rPr lang="es-CL" b="1" dirty="0" smtClean="0"/>
              <a:t>obligaciones de cada funcionario:</a:t>
            </a:r>
            <a:endParaRPr lang="es-CL" dirty="0" smtClean="0"/>
          </a:p>
          <a:p>
            <a:pPr algn="just" fontAlgn="base"/>
            <a:r>
              <a:rPr lang="es-CL" b="1" dirty="0" smtClean="0"/>
              <a:t>1.- Desempeñar personalmente las funciones del cargo en forma regular y continua.</a:t>
            </a:r>
            <a:endParaRPr lang="es-CL" dirty="0" smtClean="0"/>
          </a:p>
          <a:p>
            <a:pPr algn="just" fontAlgn="base"/>
            <a:r>
              <a:rPr lang="es-CL" b="1" dirty="0" smtClean="0"/>
              <a:t>2.- Orientar sus funciones al cumplimiento de los objetivos de la institución y mejor servicio.</a:t>
            </a:r>
            <a:endParaRPr lang="es-CL" dirty="0" smtClean="0"/>
          </a:p>
          <a:p>
            <a:pPr algn="just" fontAlgn="base"/>
            <a:r>
              <a:rPr lang="es-CL" b="1" dirty="0" smtClean="0"/>
              <a:t>3.- Realizar la labor con esmero, cortesía, dedicación y eficiencia.</a:t>
            </a:r>
            <a:endParaRPr lang="es-CL" dirty="0" smtClean="0"/>
          </a:p>
          <a:p>
            <a:pPr algn="just" fontAlgn="base"/>
            <a:r>
              <a:rPr lang="es-CL" b="1" dirty="0" smtClean="0"/>
              <a:t>4.- Cumplir la jornada de trabajo y realizar los extraordinarios que su superior le ordene.</a:t>
            </a:r>
            <a:endParaRPr lang="es-CL" dirty="0" smtClean="0"/>
          </a:p>
          <a:p>
            <a:pPr algn="just" fontAlgn="base"/>
            <a:r>
              <a:rPr lang="es-CL" b="1" dirty="0" smtClean="0"/>
              <a:t>5.- Cumplir las destinaciones y las comisiones de servicio.</a:t>
            </a:r>
            <a:endParaRPr lang="es-CL" dirty="0" smtClean="0"/>
          </a:p>
          <a:p>
            <a:pPr algn="just" fontAlgn="base"/>
            <a:r>
              <a:rPr lang="es-CL" b="1" dirty="0" smtClean="0"/>
              <a:t>6.- Obedecer las órdenes impartidas por su superior.</a:t>
            </a:r>
            <a:endParaRPr lang="es-CL" dirty="0" smtClean="0"/>
          </a:p>
          <a:p>
            <a:pPr algn="just" fontAlgn="base"/>
            <a:r>
              <a:rPr lang="es-CL" b="1" dirty="0" smtClean="0"/>
              <a:t>7.- Observar estrictamente el principio de probidad administrativa.</a:t>
            </a:r>
            <a:endParaRPr lang="es-CL" dirty="0" smtClean="0"/>
          </a:p>
          <a:p>
            <a:pPr algn="just" fontAlgn="base"/>
            <a:r>
              <a:rPr lang="es-CL" b="1" dirty="0" smtClean="0"/>
              <a:t>8.- Guardar secreto respecto de asuntos de carácter reservado.</a:t>
            </a:r>
            <a:endParaRPr lang="es-CL" dirty="0" smtClean="0"/>
          </a:p>
          <a:p>
            <a:pPr algn="just" fontAlgn="base"/>
            <a:r>
              <a:rPr lang="es-CL" b="1" dirty="0" smtClean="0"/>
              <a:t>9.- Observar una vida social acorde con la dignidad del cargo.</a:t>
            </a:r>
            <a:endParaRPr lang="es-CL" dirty="0" smtClean="0"/>
          </a:p>
          <a:p>
            <a:pPr algn="just" fontAlgn="base"/>
            <a:r>
              <a:rPr lang="es-CL" b="1" dirty="0" smtClean="0"/>
              <a:t>10.- Proporcionar con fidelidad y precisión los datos requeridos por la institución.</a:t>
            </a:r>
            <a:endParaRPr lang="es-CL" dirty="0" smtClean="0"/>
          </a:p>
          <a:p>
            <a:pPr algn="just" fontAlgn="base"/>
            <a:r>
              <a:rPr lang="es-CL" b="1" dirty="0" smtClean="0"/>
              <a:t>11.- Denunciar a justicia, crímenes o simples delitos que tenga conocimiento en el ejercicio de su cargo.</a:t>
            </a:r>
            <a:endParaRPr lang="es-CL" dirty="0" smtClean="0"/>
          </a:p>
          <a:p>
            <a:pPr algn="just" fontAlgn="base"/>
            <a:r>
              <a:rPr lang="es-CL" b="1" dirty="0" smtClean="0"/>
              <a:t>12.- Rendir fianza cuando corresponda.</a:t>
            </a:r>
            <a:endParaRPr lang="es-CL" dirty="0" smtClean="0"/>
          </a:p>
          <a:p>
            <a:pPr algn="just" fontAlgn="base"/>
            <a:r>
              <a:rPr lang="es-CL" b="1" dirty="0" smtClean="0"/>
              <a:t>13.- Justificarse de cargos formulados en su contra en el plazo que fije su superior jerárquico.</a:t>
            </a:r>
            <a:endParaRPr lang="es-CL" dirty="0" smtClean="0"/>
          </a:p>
          <a:p>
            <a:endParaRPr lang="es-C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dirty="0" smtClean="0"/>
              <a:t>¿En qué consiste el principio de obediencia reflexiva?</a:t>
            </a:r>
            <a:r>
              <a:rPr lang="es-CL" dirty="0" smtClean="0"/>
              <a:t/>
            </a:r>
            <a:br>
              <a:rPr lang="es-CL" dirty="0" smtClean="0"/>
            </a:br>
            <a:endParaRPr lang="es-CL" dirty="0"/>
          </a:p>
        </p:txBody>
      </p:sp>
      <p:sp>
        <p:nvSpPr>
          <p:cNvPr id="3" name="2 Marcador de contenido"/>
          <p:cNvSpPr>
            <a:spLocks noGrp="1"/>
          </p:cNvSpPr>
          <p:nvPr>
            <p:ph sz="quarter" idx="1"/>
          </p:nvPr>
        </p:nvSpPr>
        <p:spPr/>
        <p:txBody>
          <a:bodyPr/>
          <a:lstStyle/>
          <a:p>
            <a:pPr algn="just" fontAlgn="base"/>
            <a:r>
              <a:rPr lang="es-CL" b="1" dirty="0" smtClean="0"/>
              <a:t>¿En qué consiste el principio de obediencia reflexiva?</a:t>
            </a:r>
            <a:endParaRPr lang="es-CL" dirty="0" smtClean="0"/>
          </a:p>
          <a:p>
            <a:pPr algn="just" fontAlgn="base"/>
            <a:r>
              <a:rPr lang="es-CL" b="1" dirty="0" smtClean="0"/>
              <a:t>En el caso de que un funcionario estime ilegal una orden, impartida por su superior jerárquico, deberá representarla por escrito (es decir, manifestarle su desacuerdo), y si el superior la reitera en igual forma, aquél deberá cumplirla. Sin embargo, queda exento de toda responsabilidad, la cual recaerá por entero en el superior que hubiere insistido en la orden.</a:t>
            </a:r>
            <a:endParaRPr lang="es-CL" dirty="0" smtClean="0"/>
          </a:p>
          <a:p>
            <a:endParaRPr lang="es-C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dirty="0" smtClean="0"/>
              <a:t>¿Qué pasa con la jornada de trabajo de funcionarios públicos?</a:t>
            </a:r>
            <a:r>
              <a:rPr lang="es-CL" dirty="0" smtClean="0"/>
              <a:t/>
            </a:r>
            <a:br>
              <a:rPr lang="es-CL" dirty="0" smtClean="0"/>
            </a:br>
            <a:endParaRPr lang="es-CL" dirty="0"/>
          </a:p>
        </p:txBody>
      </p:sp>
      <p:sp>
        <p:nvSpPr>
          <p:cNvPr id="3" name="2 Marcador de contenido"/>
          <p:cNvSpPr>
            <a:spLocks noGrp="1"/>
          </p:cNvSpPr>
          <p:nvPr>
            <p:ph sz="quarter" idx="1"/>
          </p:nvPr>
        </p:nvSpPr>
        <p:spPr>
          <a:xfrm>
            <a:off x="251520" y="1052736"/>
            <a:ext cx="8424936" cy="5421216"/>
          </a:xfrm>
        </p:spPr>
        <p:txBody>
          <a:bodyPr>
            <a:normAutofit fontScale="85000" lnSpcReduction="10000"/>
          </a:bodyPr>
          <a:lstStyle/>
          <a:p>
            <a:pPr algn="just" fontAlgn="base">
              <a:buNone/>
            </a:pPr>
            <a:endParaRPr lang="es-CL" dirty="0" smtClean="0"/>
          </a:p>
          <a:p>
            <a:pPr algn="just" fontAlgn="base"/>
            <a:r>
              <a:rPr lang="es-CL" b="1" dirty="0" smtClean="0"/>
              <a:t>De acuerdo a lo señalado en el estatuto administrativo, la jornada ordinaria será 44 horas semanales, distribuidas de lunes a viernes, no pudiendo exceder de 9 horas diarias. En cuanto a las horas extraordinarias, cabe señalar que éstas se deben compensar en tiempo y no en dinero, salvo que por razones de buen servicio no sea posible devolver las horas extraordinarias con descanso complementario (o devolución del tiempo destinado).</a:t>
            </a:r>
            <a:endParaRPr lang="es-CL" dirty="0" smtClean="0"/>
          </a:p>
          <a:p>
            <a:pPr algn="just" fontAlgn="base"/>
            <a:r>
              <a:rPr lang="es-CL" b="1" dirty="0" smtClean="0"/>
              <a:t>En cuanto a los trabajadores regidos por el código del trabajo, la jornada es de 48 horas semanales (a partir del año 2005, será de 45 horas) y las horas extraordinarias deben ser pagadas de manera distinta a lo establecido en el estatuto. En otras palabras, la realización de horas extraordinarias siempre deberá ser pagada con el 50% de recargo en la remuneración, salvo que, por razones presupuestarias del servicio o porque el trabajador así lo solicite, podrán ser compensadas en tiempo.</a:t>
            </a:r>
            <a:endParaRPr lang="es-CL" dirty="0" smtClean="0"/>
          </a:p>
          <a:p>
            <a:endParaRPr lang="es-C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dirty="0" smtClean="0"/>
              <a:t>¿En qué consiste la “garantía de servicio” del funcionario público?</a:t>
            </a:r>
            <a:r>
              <a:rPr lang="es-CL" dirty="0" smtClean="0"/>
              <a:t/>
            </a:r>
            <a:br>
              <a:rPr lang="es-CL" dirty="0" smtClean="0"/>
            </a:br>
            <a:endParaRPr lang="es-CL" dirty="0"/>
          </a:p>
        </p:txBody>
      </p:sp>
      <p:sp>
        <p:nvSpPr>
          <p:cNvPr id="3" name="2 Marcador de contenido"/>
          <p:cNvSpPr>
            <a:spLocks noGrp="1"/>
          </p:cNvSpPr>
          <p:nvPr>
            <p:ph sz="quarter" idx="1"/>
          </p:nvPr>
        </p:nvSpPr>
        <p:spPr>
          <a:xfrm>
            <a:off x="251520" y="1052736"/>
            <a:ext cx="8424936" cy="5421216"/>
          </a:xfrm>
        </p:spPr>
        <p:txBody>
          <a:bodyPr>
            <a:normAutofit fontScale="85000" lnSpcReduction="20000"/>
          </a:bodyPr>
          <a:lstStyle/>
          <a:p>
            <a:pPr algn="just" fontAlgn="base"/>
            <a:r>
              <a:rPr lang="es-CL" b="1" dirty="0" smtClean="0"/>
              <a:t>La </a:t>
            </a:r>
            <a:r>
              <a:rPr lang="es-CL" b="1" dirty="0" smtClean="0"/>
              <a:t>garantía de servicio del funcionario público es el derecho que éste tiene a que sólo pueda ser destinado a desempeñar funciones propias del cargo para el que ha sido designado dentro de la institución correspondiente.</a:t>
            </a:r>
            <a:endParaRPr lang="es-CL" dirty="0" smtClean="0"/>
          </a:p>
          <a:p>
            <a:pPr algn="just" fontAlgn="base"/>
            <a:r>
              <a:rPr lang="es-CL" b="1" dirty="0" smtClean="0"/>
              <a:t>Lo anterior se entiende sin perjuicio del derecho del empleador a designar al trabajador en “comisión de servicio”, para el desempeño de funciones ajenas al cargo, en el mismo órgano o servicio público o en otro distinto, tanto en el territorio nacional como en el extranjero. Pero la comisión de servicio no puede significar el desempeño de funciones de menor jerarquía a las del cargo, o ajenas a los conocimientos que éste requiere o a la institución. No puede durar mas de 3 meses en cada año calendario, pero se pueden renovar por iguales períodos (con un límite máximo de un año).</a:t>
            </a:r>
            <a:endParaRPr lang="es-CL" dirty="0" smtClean="0"/>
          </a:p>
          <a:p>
            <a:pPr algn="just" fontAlgn="base"/>
            <a:r>
              <a:rPr lang="es-CL" b="1" dirty="0" smtClean="0"/>
              <a:t>Además, el empleador puede hacer cumplir los denominados “cometidos funcionarios” que implica que los trabajadores se encuentran obligados a desplazarse dentro o fuera de su lugar de desempeño habitual, siempre que sea para realizar labores específicas inherentes al cargo que sirven, previa orden formal.</a:t>
            </a:r>
            <a:endParaRPr lang="es-CL" dirty="0" smtClean="0"/>
          </a:p>
          <a:p>
            <a:endParaRPr lang="es-C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872208"/>
          </a:xfrm>
        </p:spPr>
        <p:txBody>
          <a:bodyPr>
            <a:normAutofit fontScale="90000"/>
          </a:bodyPr>
          <a:lstStyle/>
          <a:p>
            <a:pPr algn="ctr" fontAlgn="base"/>
            <a:r>
              <a:rPr lang="es-CL" b="1" dirty="0" smtClean="0"/>
              <a:t>¿Cuándo se aplica el </a:t>
            </a:r>
            <a:r>
              <a:rPr lang="es-CL" b="1" dirty="0" smtClean="0"/>
              <a:t>estatuto administrativo</a:t>
            </a:r>
            <a:r>
              <a:rPr lang="es-CL" b="1" dirty="0" smtClean="0"/>
              <a:t>?</a:t>
            </a:r>
            <a:r>
              <a:rPr lang="es-CL" dirty="0" smtClean="0"/>
              <a:t/>
            </a:r>
            <a:br>
              <a:rPr lang="es-CL" dirty="0" smtClean="0"/>
            </a:br>
            <a:r>
              <a:rPr lang="es-CL" sz="2200" b="1" dirty="0" smtClean="0"/>
              <a:t>Para distinguir cuando se hace aplicable la ley 18.834 </a:t>
            </a:r>
            <a:r>
              <a:rPr lang="es-CL" sz="2200" b="1" dirty="0" smtClean="0"/>
              <a:t/>
            </a:r>
            <a:br>
              <a:rPr lang="es-CL" sz="2200" b="1" dirty="0" smtClean="0"/>
            </a:br>
            <a:r>
              <a:rPr lang="es-CL" sz="2200" b="1" dirty="0" smtClean="0"/>
              <a:t>(</a:t>
            </a:r>
            <a:r>
              <a:rPr lang="es-CL" sz="2200" b="1" dirty="0" smtClean="0"/>
              <a:t>o Estatuto Administrativo) es necesario </a:t>
            </a:r>
            <a:r>
              <a:rPr lang="es-CL" sz="2200" b="1" dirty="0" smtClean="0"/>
              <a:t>observar</a:t>
            </a:r>
            <a:br>
              <a:rPr lang="es-CL" sz="2200" b="1" dirty="0" smtClean="0"/>
            </a:br>
            <a:r>
              <a:rPr lang="es-CL" sz="2200" b="1" dirty="0" smtClean="0"/>
              <a:t> </a:t>
            </a:r>
            <a:r>
              <a:rPr lang="es-CL" sz="2200" b="1" dirty="0" smtClean="0"/>
              <a:t>las siguientes reglas:</a:t>
            </a:r>
            <a:r>
              <a:rPr lang="es-CL" dirty="0" smtClean="0"/>
              <a:t/>
            </a:r>
            <a:br>
              <a:rPr lang="es-CL" dirty="0" smtClean="0"/>
            </a:br>
            <a:endParaRPr lang="es-CL" dirty="0"/>
          </a:p>
        </p:txBody>
      </p:sp>
      <p:sp>
        <p:nvSpPr>
          <p:cNvPr id="3" name="2 Marcador de contenido"/>
          <p:cNvSpPr>
            <a:spLocks noGrp="1"/>
          </p:cNvSpPr>
          <p:nvPr>
            <p:ph sz="quarter" idx="1"/>
          </p:nvPr>
        </p:nvSpPr>
        <p:spPr>
          <a:xfrm>
            <a:off x="0" y="1988840"/>
            <a:ext cx="8676456" cy="4608512"/>
          </a:xfrm>
        </p:spPr>
        <p:txBody>
          <a:bodyPr>
            <a:normAutofit lnSpcReduction="10000"/>
          </a:bodyPr>
          <a:lstStyle/>
          <a:p>
            <a:pPr algn="just" fontAlgn="base"/>
            <a:r>
              <a:rPr lang="es-CL" dirty="0" smtClean="0"/>
              <a:t>En primer término, el estatuto administrativo es aplicable a todo el personal los Ministerios, Intendencias, Gobernaciones y de los servicios públicos centralizados y descentralizados creados para el cumplimiento de la función administrativa, salvo algunas excepciones (básicamente vinculadas con funcionarios de las fuerzas armadas</a:t>
            </a:r>
            <a:r>
              <a:rPr lang="es-CL" dirty="0" smtClean="0"/>
              <a:t>).</a:t>
            </a:r>
          </a:p>
          <a:p>
            <a:pPr algn="just" fontAlgn="base"/>
            <a:endParaRPr lang="es-CL" dirty="0" smtClean="0"/>
          </a:p>
          <a:p>
            <a:pPr algn="just" fontAlgn="base"/>
            <a:r>
              <a:rPr lang="es-CL" dirty="0" smtClean="0"/>
              <a:t>En segundo, cuando se trate de solucionar problemas que no están contenidos en el estatuto administrativo (por ejemplo, todo lo relacionado con el fuero maternal), deberá aplicarse la legislación contenida en el Código del Trabajo</a:t>
            </a:r>
            <a:r>
              <a:rPr lang="es-CL" dirty="0" smtClean="0"/>
              <a:t>.</a:t>
            </a:r>
          </a:p>
          <a:p>
            <a:pPr algn="just" fontAlgn="base"/>
            <a:endParaRPr lang="es-CL" dirty="0" smtClean="0"/>
          </a:p>
          <a:p>
            <a:endParaRPr lang="es-C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dirty="0" smtClean="0"/>
              <a:t>¿En qué consiste la subrogación del funcionario público?</a:t>
            </a:r>
            <a:r>
              <a:rPr lang="es-CL" dirty="0" smtClean="0"/>
              <a:t/>
            </a:r>
            <a:br>
              <a:rPr lang="es-CL" dirty="0" smtClean="0"/>
            </a:br>
            <a:endParaRPr lang="es-CL" dirty="0"/>
          </a:p>
        </p:txBody>
      </p:sp>
      <p:sp>
        <p:nvSpPr>
          <p:cNvPr id="3" name="2 Marcador de contenido"/>
          <p:cNvSpPr>
            <a:spLocks noGrp="1"/>
          </p:cNvSpPr>
          <p:nvPr>
            <p:ph sz="quarter" idx="1"/>
          </p:nvPr>
        </p:nvSpPr>
        <p:spPr>
          <a:xfrm>
            <a:off x="323528" y="1600200"/>
            <a:ext cx="8280920" cy="4873752"/>
          </a:xfrm>
        </p:spPr>
        <p:txBody>
          <a:bodyPr>
            <a:normAutofit fontScale="92500" lnSpcReduction="20000"/>
          </a:bodyPr>
          <a:lstStyle/>
          <a:p>
            <a:pPr algn="just" fontAlgn="base"/>
            <a:r>
              <a:rPr lang="es-CL" b="1" dirty="0" smtClean="0"/>
              <a:t>Consiste </a:t>
            </a:r>
            <a:r>
              <a:rPr lang="es-CL" b="1" dirty="0" smtClean="0"/>
              <a:t>en la obligación que tiene el funcionario de “reemplazar” a otro en un cargo, cuando éste no se esté desempeñado efectivamente por su titular o suplente.</a:t>
            </a:r>
            <a:endParaRPr lang="es-CL" dirty="0" smtClean="0"/>
          </a:p>
          <a:p>
            <a:pPr algn="just" fontAlgn="base"/>
            <a:r>
              <a:rPr lang="es-CL" b="1" dirty="0" smtClean="0"/>
              <a:t>Esta subrogación la asume, por el sólo ministerio de la ley, el funcionario de la misma unidad que siga en el orden jerárquico y que cumpla con los requisitos de desempeño del cargo. En todo caso, la autoridad podrá determinar otro orden de subrogación, cuando se trate de cargos de exclusiva confianza y cuando no existan en la unidad funcionarios que cumplan los requisitos para desempeñar el cargo.</a:t>
            </a:r>
            <a:endParaRPr lang="es-CL" dirty="0" smtClean="0"/>
          </a:p>
          <a:p>
            <a:pPr algn="just" fontAlgn="base"/>
            <a:r>
              <a:rPr lang="es-CL" b="1" dirty="0" smtClean="0"/>
              <a:t>El subrogante no tiene derecho al sueldo del cargo que desempeñe en calidad de tal, salvo si se encuentra vacante o que el titular no esté percibiendo remuneración, lo que procederá si la subrogación dura más de un mes.</a:t>
            </a:r>
            <a:endParaRPr lang="es-CL" dirty="0" smtClean="0"/>
          </a:p>
          <a:p>
            <a:endParaRPr lang="es-C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dirty="0" smtClean="0"/>
              <a:t>¿Cuáles son las prohibiciones del funcionario público?</a:t>
            </a:r>
            <a:r>
              <a:rPr lang="es-CL" dirty="0" smtClean="0"/>
              <a:t/>
            </a:r>
            <a:br>
              <a:rPr lang="es-CL" dirty="0" smtClean="0"/>
            </a:br>
            <a:endParaRPr lang="es-CL" dirty="0"/>
          </a:p>
        </p:txBody>
      </p:sp>
      <p:sp>
        <p:nvSpPr>
          <p:cNvPr id="3" name="2 Marcador de contenido"/>
          <p:cNvSpPr>
            <a:spLocks noGrp="1"/>
          </p:cNvSpPr>
          <p:nvPr>
            <p:ph sz="quarter" idx="1"/>
          </p:nvPr>
        </p:nvSpPr>
        <p:spPr>
          <a:xfrm>
            <a:off x="179512" y="1268760"/>
            <a:ext cx="8496944" cy="5205192"/>
          </a:xfrm>
        </p:spPr>
        <p:txBody>
          <a:bodyPr>
            <a:normAutofit fontScale="77500" lnSpcReduction="20000"/>
          </a:bodyPr>
          <a:lstStyle/>
          <a:p>
            <a:pPr algn="just" fontAlgn="base"/>
            <a:r>
              <a:rPr lang="es-CL" b="1" dirty="0" smtClean="0"/>
              <a:t>El </a:t>
            </a:r>
            <a:r>
              <a:rPr lang="es-CL" b="1" dirty="0" smtClean="0"/>
              <a:t>estatuto administrativo establece que al funcionario le está prohibido:</a:t>
            </a:r>
            <a:endParaRPr lang="es-CL" dirty="0" smtClean="0"/>
          </a:p>
          <a:p>
            <a:pPr algn="just" fontAlgn="base"/>
            <a:r>
              <a:rPr lang="es-CL" b="1" dirty="0" smtClean="0"/>
              <a:t>1.- Ejercer facultades, atribuciones o representación de las que no esté legalmente investido o que no le hayan sido delegadas</a:t>
            </a:r>
            <a:endParaRPr lang="es-CL" dirty="0" smtClean="0"/>
          </a:p>
          <a:p>
            <a:pPr algn="just" fontAlgn="base"/>
            <a:r>
              <a:rPr lang="es-CL" b="1" dirty="0" smtClean="0"/>
              <a:t>2.- Intervenir, en razón de sus funciones, en asuntos en que tengan interés él, su cónyuge, sus parientes consanguíneos hasta el tercer grado inclusive o por afinidad hasta el 2º grado y ligados por adopción</a:t>
            </a:r>
            <a:endParaRPr lang="es-CL" dirty="0" smtClean="0"/>
          </a:p>
          <a:p>
            <a:pPr algn="just" fontAlgn="base"/>
            <a:r>
              <a:rPr lang="es-CL" b="1" dirty="0" smtClean="0"/>
              <a:t>3.- Actuar directa o indirectamente contra los intereses del Estado o de las instituciones que formen parte de él, salvo que se trate de un derecho que le atañe directamente al funcionario o sus parientes</a:t>
            </a:r>
            <a:endParaRPr lang="es-CL" dirty="0" smtClean="0"/>
          </a:p>
          <a:p>
            <a:pPr algn="just" fontAlgn="base"/>
            <a:r>
              <a:rPr lang="es-CL" b="1" dirty="0" smtClean="0"/>
              <a:t>4.- Intervenir ante los tribunales de justicia como parte, testigo o perito respecto de hechos de que hubiere tomado conocimiento en el ejercicio de su cargo o en juicios en que tenga interés el Estado</a:t>
            </a:r>
            <a:endParaRPr lang="es-CL" dirty="0" smtClean="0"/>
          </a:p>
          <a:p>
            <a:pPr algn="just" fontAlgn="base"/>
            <a:r>
              <a:rPr lang="es-CL" b="1" dirty="0" smtClean="0"/>
              <a:t>5.- Someter a tramitación innecesaria o dilación los asuntos entregados a su conocimiento o resolución o exigir documentos o requisitos no establecidos en la normativa vigente.</a:t>
            </a:r>
            <a:endParaRPr lang="es-CL" dirty="0" smtClean="0"/>
          </a:p>
          <a:p>
            <a:endParaRPr lang="es-C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179512" y="1196752"/>
            <a:ext cx="8424936" cy="5277200"/>
          </a:xfrm>
        </p:spPr>
        <p:txBody>
          <a:bodyPr>
            <a:normAutofit fontScale="77500" lnSpcReduction="20000"/>
          </a:bodyPr>
          <a:lstStyle/>
          <a:p>
            <a:pPr algn="just" fontAlgn="base"/>
            <a:r>
              <a:rPr lang="es-CL" b="1" dirty="0" smtClean="0"/>
              <a:t>6.- Solicitar, hacerse prometer o aceptar donativos, ventajas o privilegios de cualquier naturaleza para sí o terceros.</a:t>
            </a:r>
            <a:endParaRPr lang="es-CL" dirty="0" smtClean="0"/>
          </a:p>
          <a:p>
            <a:pPr algn="just" fontAlgn="base"/>
            <a:r>
              <a:rPr lang="es-CL" b="1" dirty="0" smtClean="0"/>
              <a:t>7.- Ejecutar actividades, ocupar tiempo de trabajo o utilizar personal, material o información reservada o confidencial para fines ajenos a los de la institución.</a:t>
            </a:r>
            <a:endParaRPr lang="es-CL" dirty="0" smtClean="0"/>
          </a:p>
          <a:p>
            <a:pPr algn="just" fontAlgn="base"/>
            <a:r>
              <a:rPr lang="es-CL" b="1" dirty="0" smtClean="0"/>
              <a:t>8.- Realizar cualquier actividad política dentro de la Administración o usar autoridad o cargo o bienes de la institución para fines ajenos a sus funciones.</a:t>
            </a:r>
            <a:endParaRPr lang="es-CL" dirty="0" smtClean="0"/>
          </a:p>
          <a:p>
            <a:pPr algn="just" fontAlgn="base"/>
            <a:r>
              <a:rPr lang="es-CL" b="1" dirty="0" smtClean="0"/>
              <a:t>9.- Organizar o pertenecer a sindicatos en el ámbito de la administración del Estado, promover o participar en huelgas, interrupción o paralización de actividades, en la retención indebida de personas o bienes y actos que perturben el normal funcionamiento de los órganos de la administración</a:t>
            </a:r>
            <a:endParaRPr lang="es-CL" dirty="0" smtClean="0"/>
          </a:p>
          <a:p>
            <a:pPr algn="just" fontAlgn="base"/>
            <a:r>
              <a:rPr lang="es-CL" b="1" dirty="0" smtClean="0"/>
              <a:t>10.- Atentar contra bienes de la institución, cometer actos que produzcan la destrucción de materiales, instrumentos o productos de trabajo o disminuyan su valor o causen su deterioro</a:t>
            </a:r>
            <a:endParaRPr lang="es-CL" dirty="0" smtClean="0"/>
          </a:p>
          <a:p>
            <a:pPr algn="just" fontAlgn="base"/>
            <a:r>
              <a:rPr lang="es-CL" b="1" dirty="0" smtClean="0"/>
              <a:t>11.- Incitar a destruir, inutilizar o interrumpir instalaciones públicas o privadas, o participar en hechos que las dañen</a:t>
            </a:r>
            <a:r>
              <a:rPr lang="es-CL" b="1" dirty="0" smtClean="0"/>
              <a:t>.</a:t>
            </a:r>
            <a:endParaRPr lang="es-CL"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sz="2700" b="1" dirty="0" smtClean="0"/>
              <a:t>¿En qué consisten las incompatibilidades del funcionario público?</a:t>
            </a:r>
            <a:r>
              <a:rPr lang="es-CL" dirty="0" smtClean="0"/>
              <a:t/>
            </a:r>
            <a:br>
              <a:rPr lang="es-CL" dirty="0" smtClean="0"/>
            </a:br>
            <a:endParaRPr lang="es-CL" dirty="0"/>
          </a:p>
        </p:txBody>
      </p:sp>
      <p:sp>
        <p:nvSpPr>
          <p:cNvPr id="3" name="2 Marcador de contenido"/>
          <p:cNvSpPr>
            <a:spLocks noGrp="1"/>
          </p:cNvSpPr>
          <p:nvPr>
            <p:ph sz="quarter" idx="1"/>
          </p:nvPr>
        </p:nvSpPr>
        <p:spPr/>
        <p:txBody>
          <a:bodyPr>
            <a:normAutofit fontScale="92500"/>
          </a:bodyPr>
          <a:lstStyle/>
          <a:p>
            <a:pPr algn="just" fontAlgn="base"/>
            <a:r>
              <a:rPr lang="es-CL" b="1" dirty="0" smtClean="0"/>
              <a:t>En </a:t>
            </a:r>
            <a:r>
              <a:rPr lang="es-CL" b="1" dirty="0" smtClean="0"/>
              <a:t>primer lugar, el estatuto administrativo establece un caso genérico de incompatibilidad al establecer que, en el mismo servicio no pueden trabajar cónyuges o parientes directos, siempre que entre ambos exista una relación jerárquica (o sea, que uno sea jefe del otro).</a:t>
            </a:r>
            <a:endParaRPr lang="es-CL" dirty="0" smtClean="0"/>
          </a:p>
          <a:p>
            <a:pPr algn="just" fontAlgn="base"/>
            <a:r>
              <a:rPr lang="es-CL" b="1" dirty="0" smtClean="0"/>
              <a:t>En segundo término, señala el estatuto que el funcionario público no puede desempeñar ningún otro empleo al Estado, salvo que se trate de un funcionario público con jornada parcial y siempre que su jornada en el servicio, sumada a cualquier otra en otro organismo del Estado, no puede exceder las 44 horas semanales.</a:t>
            </a:r>
            <a:endParaRPr lang="es-CL" dirty="0" smtClean="0"/>
          </a:p>
          <a:p>
            <a:endParaRPr lang="es-C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04664"/>
            <a:ext cx="7467600" cy="6069288"/>
          </a:xfrm>
        </p:spPr>
        <p:txBody>
          <a:bodyPr>
            <a:normAutofit fontScale="85000" lnSpcReduction="20000"/>
          </a:bodyPr>
          <a:lstStyle/>
          <a:p>
            <a:pPr algn="just" fontAlgn="base"/>
            <a:r>
              <a:rPr lang="es-CL" b="1" dirty="0" smtClean="0"/>
              <a:t>En todo caso, el estatuto administrativo sí permite que los funcionarios públicos, aún a jornada completa, desempeñen los siguientes trabajos:</a:t>
            </a:r>
            <a:endParaRPr lang="es-CL" dirty="0" smtClean="0"/>
          </a:p>
          <a:p>
            <a:pPr algn="just" fontAlgn="base"/>
            <a:r>
              <a:rPr lang="es-CL" b="1" dirty="0" smtClean="0"/>
              <a:t>1.- Funciones docentes de hasta un máximo de 12 horas semanales</a:t>
            </a:r>
            <a:endParaRPr lang="es-CL" dirty="0" smtClean="0"/>
          </a:p>
          <a:p>
            <a:pPr algn="just" fontAlgn="base"/>
            <a:r>
              <a:rPr lang="es-CL" b="1" dirty="0" smtClean="0"/>
              <a:t>2.- Funciones a honorarios que se efectúen fuera de jornada de trabajo</a:t>
            </a:r>
            <a:endParaRPr lang="es-CL" dirty="0" smtClean="0"/>
          </a:p>
          <a:p>
            <a:pPr algn="just" fontAlgn="base"/>
            <a:r>
              <a:rPr lang="es-CL" b="1" dirty="0" smtClean="0"/>
              <a:t>3.- Funciones como miembro de consejos o juntas directivas estatales</a:t>
            </a:r>
            <a:endParaRPr lang="es-CL" dirty="0" smtClean="0"/>
          </a:p>
          <a:p>
            <a:pPr algn="just" fontAlgn="base"/>
            <a:r>
              <a:rPr lang="es-CL" b="1" dirty="0" smtClean="0"/>
              <a:t>4.- Funciones de subrogante, suplente o a contrata</a:t>
            </a:r>
            <a:endParaRPr lang="es-CL" dirty="0" smtClean="0"/>
          </a:p>
          <a:p>
            <a:pPr algn="just" fontAlgn="base"/>
            <a:r>
              <a:rPr lang="es-CL" b="1" dirty="0" smtClean="0"/>
              <a:t>5.- Cargos de exclusiva confianza y cuyo nombramiento sea por plazos determinados por ley</a:t>
            </a:r>
            <a:endParaRPr lang="es-CL" dirty="0" smtClean="0"/>
          </a:p>
          <a:p>
            <a:pPr algn="just" fontAlgn="base"/>
            <a:r>
              <a:rPr lang="es-CL" b="1" dirty="0" smtClean="0"/>
              <a:t>6.- Cargos directivos superiores de establecimientos de educación superior del Estado.</a:t>
            </a:r>
            <a:endParaRPr lang="es-CL" dirty="0" smtClean="0"/>
          </a:p>
          <a:p>
            <a:pPr algn="just" fontAlgn="base"/>
            <a:r>
              <a:rPr lang="es-CL" b="1" dirty="0" smtClean="0"/>
              <a:t>No debe olvidarse, en todo caso, que el funcionario público comprendido en los números uno a seis, debe realizar igual las funciones propias de su cargo administrativo, debiendo prolongar su jornada hasta completar las horas que ha ocupado en los otros empleos.</a:t>
            </a:r>
            <a:endParaRPr lang="es-CL" dirty="0" smtClean="0"/>
          </a:p>
          <a:p>
            <a:endParaRPr lang="es-C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dirty="0" smtClean="0"/>
              <a:t>¿En qué consiste la responsabilidad administrativa?</a:t>
            </a:r>
            <a:r>
              <a:rPr lang="es-CL" dirty="0" smtClean="0"/>
              <a:t/>
            </a:r>
            <a:br>
              <a:rPr lang="es-CL" dirty="0" smtClean="0"/>
            </a:br>
            <a:endParaRPr lang="es-CL" dirty="0"/>
          </a:p>
        </p:txBody>
      </p:sp>
      <p:sp>
        <p:nvSpPr>
          <p:cNvPr id="3" name="2 Marcador de contenido"/>
          <p:cNvSpPr>
            <a:spLocks noGrp="1"/>
          </p:cNvSpPr>
          <p:nvPr>
            <p:ph sz="quarter" idx="1"/>
          </p:nvPr>
        </p:nvSpPr>
        <p:spPr>
          <a:xfrm>
            <a:off x="457200" y="1600200"/>
            <a:ext cx="8075240" cy="4873752"/>
          </a:xfrm>
        </p:spPr>
        <p:txBody>
          <a:bodyPr>
            <a:normAutofit fontScale="92500" lnSpcReduction="20000"/>
          </a:bodyPr>
          <a:lstStyle/>
          <a:p>
            <a:pPr algn="just" fontAlgn="base"/>
            <a:r>
              <a:rPr lang="es-CL" b="1" dirty="0" smtClean="0"/>
              <a:t>La </a:t>
            </a:r>
            <a:r>
              <a:rPr lang="es-CL" b="1" dirty="0" smtClean="0"/>
              <a:t>responsabilidad administrativa dice relación con que si al interior de un servicio determinado se han cometido hechos que importen infracción a deberes funcionarios u obligaciones funcionarias, el servicio debe ordenar la ejecución de algún procedimiento tendiente a hacer efectiva la responsabilidad administrativa cuando dichos hechos sean susceptibles de ser sancionados con alguna medida disciplinaria.</a:t>
            </a:r>
            <a:endParaRPr lang="es-CL" dirty="0" smtClean="0"/>
          </a:p>
          <a:p>
            <a:pPr algn="just" fontAlgn="base"/>
            <a:r>
              <a:rPr lang="es-CL" b="1" dirty="0" smtClean="0"/>
              <a:t>Los procedimientos destinados a investigar la responsabilidad administrativa son la investigación sumaria y el sumario administrativo.</a:t>
            </a:r>
            <a:endParaRPr lang="es-CL" dirty="0" smtClean="0"/>
          </a:p>
          <a:p>
            <a:pPr algn="just" fontAlgn="base"/>
            <a:r>
              <a:rPr lang="es-CL" b="1" dirty="0" smtClean="0"/>
              <a:t>También existe la posibilidad de que cuando haya deberes y obligaciones que no sean susceptibles de procedimiento, el funcionario sea objeto de anotaciones de demérito.</a:t>
            </a:r>
            <a:endParaRPr lang="es-CL" dirty="0" smtClean="0"/>
          </a:p>
          <a:p>
            <a:endParaRPr lang="es-C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19256" cy="1143000"/>
          </a:xfrm>
        </p:spPr>
        <p:txBody>
          <a:bodyPr>
            <a:normAutofit fontScale="90000"/>
          </a:bodyPr>
          <a:lstStyle/>
          <a:p>
            <a:pPr algn="ctr"/>
            <a:r>
              <a:rPr lang="es-CL" b="1" dirty="0" smtClean="0"/>
              <a:t>¿En qué consiste la investigación sumaria?</a:t>
            </a:r>
            <a:r>
              <a:rPr lang="es-CL" dirty="0" smtClean="0"/>
              <a:t/>
            </a:r>
            <a:br>
              <a:rPr lang="es-CL" dirty="0" smtClean="0"/>
            </a:br>
            <a:endParaRPr lang="es-CL" dirty="0"/>
          </a:p>
        </p:txBody>
      </p:sp>
      <p:sp>
        <p:nvSpPr>
          <p:cNvPr id="3" name="2 Marcador de contenido"/>
          <p:cNvSpPr>
            <a:spLocks noGrp="1"/>
          </p:cNvSpPr>
          <p:nvPr>
            <p:ph sz="quarter" idx="1"/>
          </p:nvPr>
        </p:nvSpPr>
        <p:spPr>
          <a:xfrm>
            <a:off x="107504" y="1052736"/>
            <a:ext cx="8568952" cy="5421216"/>
          </a:xfrm>
        </p:spPr>
        <p:txBody>
          <a:bodyPr>
            <a:normAutofit fontScale="92500" lnSpcReduction="10000"/>
          </a:bodyPr>
          <a:lstStyle/>
          <a:p>
            <a:pPr algn="just" fontAlgn="base"/>
            <a:r>
              <a:rPr lang="es-CL" b="1" dirty="0" smtClean="0"/>
              <a:t>La </a:t>
            </a:r>
            <a:r>
              <a:rPr lang="es-CL" b="1" dirty="0" smtClean="0"/>
              <a:t>investigación sumaria es un procedimiento concentrado que sólo da lugar a la aplicación de multa o censura y dura 5 días.</a:t>
            </a:r>
            <a:endParaRPr lang="es-CL" dirty="0" smtClean="0"/>
          </a:p>
          <a:p>
            <a:pPr algn="just" fontAlgn="base"/>
            <a:r>
              <a:rPr lang="es-CL" b="1" dirty="0" smtClean="0"/>
              <a:t>En efecto, si la autoridad estima que los hechos son susceptibles de ser sancionados con medida disciplinaria, ordenará la instrucción de investigación sumaria, la que tiene por objeto verificar la existencia de los hechos y la individualización de los responsables y su participación.</a:t>
            </a:r>
            <a:endParaRPr lang="es-CL" dirty="0" smtClean="0"/>
          </a:p>
          <a:p>
            <a:pPr algn="just" fontAlgn="base"/>
            <a:r>
              <a:rPr lang="es-CL" b="1" dirty="0" smtClean="0"/>
              <a:t>Las resoluciones que se dicten en el proceso se notifican personalmente o por carta certificada según corresponda.</a:t>
            </a:r>
            <a:endParaRPr lang="es-CL" dirty="0" smtClean="0"/>
          </a:p>
          <a:p>
            <a:pPr algn="just" fontAlgn="base"/>
            <a:r>
              <a:rPr lang="es-CL" b="1" dirty="0" smtClean="0"/>
              <a:t>Eventualmente se puede rendir prueba, para lo cual se fijará un plazo, el que una vez vencido, continuará con un informe que el fiscal deberá evacuar en el plazo de 2 días.</a:t>
            </a:r>
            <a:endParaRPr lang="es-CL" dirty="0" smtClean="0"/>
          </a:p>
          <a:p>
            <a:endParaRPr lang="es-C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sp>
        <p:nvSpPr>
          <p:cNvPr id="3" name="2 Marcador de contenido"/>
          <p:cNvSpPr>
            <a:spLocks noGrp="1"/>
          </p:cNvSpPr>
          <p:nvPr>
            <p:ph sz="quarter" idx="1"/>
          </p:nvPr>
        </p:nvSpPr>
        <p:spPr/>
        <p:txBody>
          <a:bodyPr>
            <a:normAutofit fontScale="92500" lnSpcReduction="20000"/>
          </a:bodyPr>
          <a:lstStyle/>
          <a:p>
            <a:pPr algn="just" fontAlgn="base"/>
            <a:r>
              <a:rPr lang="es-CL" b="1" dirty="0" smtClean="0"/>
              <a:t>Una vez evacuado el informe, la autoridad superior dictará una resolución (en un plazo máximo de 2 días), establecimiento el sobreseimiento o la aplicación de una medida (no puede ser la destitución). De esta resolución, el trabajador tiene igual plazo para apelar.</a:t>
            </a:r>
            <a:endParaRPr lang="es-CL" dirty="0" smtClean="0"/>
          </a:p>
          <a:p>
            <a:pPr algn="just" fontAlgn="base"/>
            <a:r>
              <a:rPr lang="es-CL" b="1" dirty="0" smtClean="0"/>
              <a:t>Cabe señalar, finalmente, que si en el transcurso de la investigación sumaria se constata que los hechos revisten mayor gravedad, se pondrá término a este procedimiento y se dispondrá, por la autoridad competente, que la investigación prosiga mediante un sumario administrativo (este fenómeno se conoce como “conversión administrativa”).</a:t>
            </a:r>
            <a:endParaRPr lang="es-CL" dirty="0" smtClean="0"/>
          </a:p>
          <a:p>
            <a:endParaRPr lang="es-CL"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dirty="0" smtClean="0"/>
              <a:t>¿En qué consiste el sumario administrativo?</a:t>
            </a:r>
            <a:r>
              <a:rPr lang="es-CL" dirty="0" smtClean="0"/>
              <a:t/>
            </a:r>
            <a:br>
              <a:rPr lang="es-CL" dirty="0" smtClean="0"/>
            </a:br>
            <a:endParaRPr lang="es-CL" dirty="0"/>
          </a:p>
        </p:txBody>
      </p:sp>
      <p:sp>
        <p:nvSpPr>
          <p:cNvPr id="3" name="2 Marcador de contenido"/>
          <p:cNvSpPr>
            <a:spLocks noGrp="1"/>
          </p:cNvSpPr>
          <p:nvPr>
            <p:ph sz="quarter" idx="1"/>
          </p:nvPr>
        </p:nvSpPr>
        <p:spPr>
          <a:xfrm>
            <a:off x="251520" y="1052736"/>
            <a:ext cx="8352928" cy="5421216"/>
          </a:xfrm>
        </p:spPr>
        <p:txBody>
          <a:bodyPr>
            <a:normAutofit lnSpcReduction="10000"/>
          </a:bodyPr>
          <a:lstStyle/>
          <a:p>
            <a:pPr fontAlgn="base"/>
            <a:endParaRPr lang="es-CL" dirty="0" smtClean="0"/>
          </a:p>
          <a:p>
            <a:pPr algn="just" fontAlgn="base"/>
            <a:r>
              <a:rPr lang="es-CL" b="1" dirty="0" smtClean="0"/>
              <a:t>Se trata de un procedimiento más extenso que el anterior (que en todo caso, no debiera durar más de 20 días) y en virtud del cual pueden determinarse todo tipo de sanciones de la escala establecida en el estatuto administrativo.</a:t>
            </a:r>
            <a:endParaRPr lang="es-CL" dirty="0" smtClean="0"/>
          </a:p>
          <a:p>
            <a:pPr algn="just" fontAlgn="base"/>
            <a:r>
              <a:rPr lang="es-CL" b="1" dirty="0" smtClean="0"/>
              <a:t>Ahora bien, las fases del estatuto administrativo son:</a:t>
            </a:r>
            <a:endParaRPr lang="es-CL" dirty="0" smtClean="0"/>
          </a:p>
          <a:p>
            <a:pPr lvl="1" algn="just" fontAlgn="base"/>
            <a:r>
              <a:rPr lang="es-CL" b="1" dirty="0" smtClean="0"/>
              <a:t>Iniciación</a:t>
            </a:r>
            <a:endParaRPr lang="es-CL" dirty="0" smtClean="0"/>
          </a:p>
          <a:p>
            <a:pPr lvl="1" algn="just" fontAlgn="base"/>
            <a:r>
              <a:rPr lang="es-CL" b="1" dirty="0" smtClean="0"/>
              <a:t>Instalación de la fiscalía</a:t>
            </a:r>
            <a:endParaRPr lang="es-CL" dirty="0" smtClean="0"/>
          </a:p>
          <a:p>
            <a:pPr lvl="1" algn="just" fontAlgn="base"/>
            <a:r>
              <a:rPr lang="es-CL" b="1" dirty="0" smtClean="0"/>
              <a:t>Instrucción del sumario</a:t>
            </a:r>
            <a:endParaRPr lang="es-CL" dirty="0" smtClean="0"/>
          </a:p>
          <a:p>
            <a:pPr lvl="1" algn="just" fontAlgn="base"/>
            <a:r>
              <a:rPr lang="es-CL" b="1" dirty="0" smtClean="0"/>
              <a:t>Defensa o contradicción</a:t>
            </a:r>
            <a:endParaRPr lang="es-CL" dirty="0" smtClean="0"/>
          </a:p>
          <a:p>
            <a:pPr lvl="1" algn="just" fontAlgn="base"/>
            <a:r>
              <a:rPr lang="es-CL" b="1" dirty="0" smtClean="0"/>
              <a:t>Resolución</a:t>
            </a:r>
            <a:endParaRPr lang="es-CL" dirty="0" smtClean="0"/>
          </a:p>
          <a:p>
            <a:pPr lvl="1" algn="just" fontAlgn="base"/>
            <a:r>
              <a:rPr lang="es-CL" b="1" dirty="0" smtClean="0"/>
              <a:t>Recursos</a:t>
            </a:r>
            <a:endParaRPr lang="es-CL" dirty="0" smtClean="0"/>
          </a:p>
          <a:p>
            <a:endParaRPr lang="es-CL"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b="1" dirty="0" smtClean="0"/>
              <a:t>¿En qué consiste la fase de iniciación?</a:t>
            </a:r>
            <a:r>
              <a:rPr lang="es-CL" dirty="0" smtClean="0"/>
              <a:t/>
            </a:r>
            <a:br>
              <a:rPr lang="es-CL" dirty="0" smtClean="0"/>
            </a:br>
            <a:endParaRPr lang="es-CL" dirty="0"/>
          </a:p>
        </p:txBody>
      </p:sp>
      <p:sp>
        <p:nvSpPr>
          <p:cNvPr id="3" name="2 Marcador de contenido"/>
          <p:cNvSpPr>
            <a:spLocks noGrp="1"/>
          </p:cNvSpPr>
          <p:nvPr>
            <p:ph sz="quarter" idx="1"/>
          </p:nvPr>
        </p:nvSpPr>
        <p:spPr>
          <a:xfrm>
            <a:off x="251520" y="1124744"/>
            <a:ext cx="8208912" cy="5349208"/>
          </a:xfrm>
        </p:spPr>
        <p:txBody>
          <a:bodyPr>
            <a:normAutofit fontScale="85000" lnSpcReduction="10000"/>
          </a:bodyPr>
          <a:lstStyle/>
          <a:p>
            <a:pPr algn="just" fontAlgn="base"/>
            <a:r>
              <a:rPr lang="es-CL" dirty="0" smtClean="0"/>
              <a:t>Consiste </a:t>
            </a:r>
            <a:r>
              <a:rPr lang="es-CL" dirty="0" smtClean="0"/>
              <a:t>en que la autoridad superior del servicio dispondrá, cuando ocurrieran hechos susceptibles de medida disciplinaria, una resolución que dispone la instrucción del sumario, designará fiscal y determinará su competencia.</a:t>
            </a:r>
          </a:p>
          <a:p>
            <a:pPr algn="just" fontAlgn="base"/>
            <a:r>
              <a:rPr lang="es-CL" dirty="0" smtClean="0"/>
              <a:t>El fiscal tiene que ser de igual o superior grado que el sumariado y la etapa de iniciación termina con la notificación de la resolución que instruye sumario y designa al fiscal</a:t>
            </a:r>
            <a:r>
              <a:rPr lang="es-CL" dirty="0" smtClean="0"/>
              <a:t>.</a:t>
            </a:r>
          </a:p>
          <a:p>
            <a:pPr algn="just" fontAlgn="base"/>
            <a:endParaRPr lang="es-CL" dirty="0" smtClean="0"/>
          </a:p>
          <a:p>
            <a:pPr algn="ctr" fontAlgn="base">
              <a:buNone/>
            </a:pPr>
            <a:r>
              <a:rPr lang="es-CL" b="1" dirty="0" smtClean="0"/>
              <a:t>	¿</a:t>
            </a:r>
            <a:r>
              <a:rPr lang="es-CL" sz="2800" b="1" dirty="0" smtClean="0"/>
              <a:t>En qué consiste la instalación de la fiscalía?</a:t>
            </a:r>
            <a:endParaRPr lang="es-CL" sz="2800" dirty="0" smtClean="0"/>
          </a:p>
          <a:p>
            <a:pPr algn="just" fontAlgn="base"/>
            <a:r>
              <a:rPr lang="es-CL" dirty="0" smtClean="0"/>
              <a:t>Cuando es notificado el fiscal, puede hacer presente que tiene una inhabilidad, y en ese caso, cesa en el cargo. Si no tiene inhabilidades, en el acto de notificación acepta el cargo y procede a efectuar su primera actuación. Esta primera actuación es la que se conoce como instalación de la fiscalía, donde debe designar a un actuario (ministro de fe y custodio del expediente) y además designa hora y lugar de funcionamiento de la fiscalía.</a:t>
            </a:r>
          </a:p>
          <a:p>
            <a:endParaRPr lang="es-C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7859216" cy="5997280"/>
          </a:xfrm>
        </p:spPr>
        <p:txBody>
          <a:bodyPr>
            <a:normAutofit/>
          </a:bodyPr>
          <a:lstStyle/>
          <a:p>
            <a:pPr algn="just" fontAlgn="base"/>
            <a:r>
              <a:rPr lang="es-CL" dirty="0" smtClean="0"/>
              <a:t>Finalmente, cabe señalar que un mismo servicio pueden existir tres tipos de funcionarios. </a:t>
            </a:r>
          </a:p>
          <a:p>
            <a:pPr lvl="1" algn="just" fontAlgn="base"/>
            <a:r>
              <a:rPr lang="es-CL" dirty="0" smtClean="0"/>
              <a:t>Los funcionarios públicos propiamente tales (de planta o contrata); </a:t>
            </a:r>
          </a:p>
          <a:p>
            <a:pPr lvl="1" algn="just" fontAlgn="base"/>
            <a:r>
              <a:rPr lang="es-CL" dirty="0" smtClean="0"/>
              <a:t>los funcionarios que se rigen por el Código del Trabajo y </a:t>
            </a:r>
          </a:p>
          <a:p>
            <a:pPr lvl="1" algn="just" fontAlgn="base"/>
            <a:r>
              <a:rPr lang="es-CL" dirty="0" smtClean="0"/>
              <a:t>los que están a honorarios. </a:t>
            </a:r>
          </a:p>
          <a:p>
            <a:pPr lvl="1" algn="just" fontAlgn="base">
              <a:buNone/>
            </a:pPr>
            <a:r>
              <a:rPr lang="es-CL" dirty="0" smtClean="0"/>
              <a:t>	</a:t>
            </a:r>
          </a:p>
          <a:p>
            <a:pPr lvl="1" algn="just" fontAlgn="base">
              <a:buNone/>
            </a:pPr>
            <a:r>
              <a:rPr lang="es-CL" dirty="0" smtClean="0"/>
              <a:t>	</a:t>
            </a:r>
            <a:r>
              <a:rPr lang="es-CL" dirty="0" smtClean="0"/>
              <a:t>A </a:t>
            </a:r>
            <a:r>
              <a:rPr lang="es-CL" dirty="0" smtClean="0"/>
              <a:t>los funcionarios públicos se les aplica </a:t>
            </a:r>
            <a:r>
              <a:rPr lang="es-CL" dirty="0" smtClean="0"/>
              <a:t>íntegramente el </a:t>
            </a:r>
            <a:r>
              <a:rPr lang="es-CL" dirty="0" smtClean="0"/>
              <a:t>estatuto </a:t>
            </a:r>
            <a:r>
              <a:rPr lang="es-CL" dirty="0" smtClean="0"/>
              <a:t>administrativo; a </a:t>
            </a:r>
            <a:r>
              <a:rPr lang="es-CL" dirty="0" smtClean="0"/>
              <a:t>los privados se les aplica el Código del Trabajo, pero todo lo relativo a </a:t>
            </a:r>
            <a:r>
              <a:rPr lang="es-CL" dirty="0" smtClean="0"/>
              <a:t>la probidad </a:t>
            </a:r>
            <a:r>
              <a:rPr lang="es-CL" dirty="0" smtClean="0"/>
              <a:t>administrativa se rige por el estatuto y, finalmente, los que </a:t>
            </a:r>
            <a:r>
              <a:rPr lang="es-CL" dirty="0" err="1" smtClean="0"/>
              <a:t>seencuentran</a:t>
            </a:r>
            <a:r>
              <a:rPr lang="es-CL" dirty="0" smtClean="0"/>
              <a:t> </a:t>
            </a:r>
            <a:r>
              <a:rPr lang="es-CL" dirty="0" smtClean="0"/>
              <a:t>a honorarios se rigen por su respectivo contrato, aunque también </a:t>
            </a:r>
            <a:r>
              <a:rPr lang="es-CL" dirty="0" smtClean="0"/>
              <a:t>les son </a:t>
            </a:r>
            <a:r>
              <a:rPr lang="es-CL" dirty="0" smtClean="0"/>
              <a:t>aplicables las normas sobre probidad administrativa.</a:t>
            </a:r>
          </a:p>
          <a:p>
            <a:endParaRPr lang="es-C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23528" y="188640"/>
            <a:ext cx="8352928" cy="6285312"/>
          </a:xfrm>
        </p:spPr>
        <p:txBody>
          <a:bodyPr>
            <a:normAutofit fontScale="85000" lnSpcReduction="20000"/>
          </a:bodyPr>
          <a:lstStyle/>
          <a:p>
            <a:pPr algn="ctr" fontAlgn="base">
              <a:buNone/>
            </a:pPr>
            <a:r>
              <a:rPr lang="es-CL" sz="2800" b="1" dirty="0" smtClean="0"/>
              <a:t>¿En qué consiste la instrucción?</a:t>
            </a:r>
            <a:endParaRPr lang="es-CL" sz="2800" dirty="0" smtClean="0"/>
          </a:p>
          <a:p>
            <a:pPr algn="just" fontAlgn="base"/>
            <a:r>
              <a:rPr lang="es-CL" dirty="0" smtClean="0"/>
              <a:t>Luego de instalada la fiscalía, el fiscal arbitrará todas las medidas indagatorias, dictará una resolución que abre la investigación de los hechos, citará a el o los inculpados y citará a los testigos.</a:t>
            </a:r>
          </a:p>
          <a:p>
            <a:pPr algn="just" fontAlgn="base"/>
            <a:r>
              <a:rPr lang="es-CL" dirty="0" smtClean="0"/>
              <a:t>Esta etapa es secreta, terminando por una resolución que declara cerrado el sumario y en que se formulan los cargos o se propone sobreseimiento. De proponerse el sobreseimiento, el caso debe ser consultado a la autoridad superior del servicio, la que puede aceptar el sobreseimiento o bien, ordenar que se continúe con el sumario</a:t>
            </a:r>
            <a:r>
              <a:rPr lang="es-CL" dirty="0" smtClean="0"/>
              <a:t>.</a:t>
            </a:r>
          </a:p>
          <a:p>
            <a:pPr algn="just" fontAlgn="base"/>
            <a:endParaRPr lang="es-CL" dirty="0" smtClean="0"/>
          </a:p>
          <a:p>
            <a:pPr algn="ctr" fontAlgn="base">
              <a:buNone/>
            </a:pPr>
            <a:r>
              <a:rPr lang="es-CL" sz="2800" b="1" dirty="0" smtClean="0"/>
              <a:t>¿En qué consiste la fase de defensa o contradicción?</a:t>
            </a:r>
            <a:endParaRPr lang="es-CL" sz="2800" dirty="0" smtClean="0"/>
          </a:p>
          <a:p>
            <a:pPr algn="just" fontAlgn="base"/>
            <a:r>
              <a:rPr lang="es-CL" dirty="0" smtClean="0"/>
              <a:t>La persona inculpada tiene un plazo de 5 días desde la notificación anterior para conocer de los antecedentes (no son secretos para él y su abogado) y para formular descargos, defensas y solicitar o presentar pruebas.</a:t>
            </a:r>
          </a:p>
          <a:p>
            <a:pPr algn="just" fontAlgn="base"/>
            <a:r>
              <a:rPr lang="es-CL" dirty="0" smtClean="0"/>
              <a:t>Luego viene el dictamen del fiscal, que contiene los hechos sumariados, descargos, la participación y las penas que se proponen.</a:t>
            </a:r>
          </a:p>
          <a:p>
            <a:pPr algn="just" fontAlgn="base"/>
            <a:r>
              <a:rPr lang="es-CL" dirty="0" smtClean="0"/>
              <a:t>Termina elevando el sumario a la autoridad superior para su resolución.</a:t>
            </a:r>
          </a:p>
          <a:p>
            <a:endParaRPr lang="es-C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260648"/>
            <a:ext cx="8291264" cy="6213304"/>
          </a:xfrm>
        </p:spPr>
        <p:txBody>
          <a:bodyPr>
            <a:normAutofit fontScale="92500" lnSpcReduction="10000"/>
          </a:bodyPr>
          <a:lstStyle/>
          <a:p>
            <a:pPr algn="ctr" fontAlgn="base">
              <a:buNone/>
            </a:pPr>
            <a:r>
              <a:rPr lang="es-CL" sz="2600" b="1" dirty="0" smtClean="0"/>
              <a:t>¿En qué consiste la fase de resolución?</a:t>
            </a:r>
            <a:endParaRPr lang="es-CL" sz="2600" dirty="0" smtClean="0"/>
          </a:p>
          <a:p>
            <a:pPr algn="just" fontAlgn="base"/>
            <a:r>
              <a:rPr lang="es-CL" dirty="0" smtClean="0"/>
              <a:t>Elevados los antecedentes a la autoridad superior del servicio, ésta procederá a aplicar la medida disciplinaria propuesta por el fiscal o bien a sobreseer.</a:t>
            </a:r>
          </a:p>
          <a:p>
            <a:pPr algn="just" fontAlgn="base"/>
            <a:r>
              <a:rPr lang="es-CL" dirty="0" smtClean="0"/>
              <a:t>La autoridad puede elevar o disminuir la pena propuesta. Esta etapa termina con la notificación de la resolución que ordena la aplicación de la medida disciplinaria al sumariado.</a:t>
            </a:r>
          </a:p>
          <a:p>
            <a:pPr algn="just" fontAlgn="base"/>
            <a:r>
              <a:rPr lang="es-CL" dirty="0" smtClean="0"/>
              <a:t>Las medidas disciplinarias que se pueden aplicar son:</a:t>
            </a:r>
          </a:p>
          <a:p>
            <a:pPr lvl="1" algn="just" fontAlgn="base"/>
            <a:r>
              <a:rPr lang="es-CL" dirty="0" smtClean="0"/>
              <a:t>a.- Censura: Consiste en la represión por escrito que se hace al funcionario, de la cual se deja constancia en su hoja de vida, mediante anotación de demérito de 2 puntos en el factor de calificación.</a:t>
            </a:r>
          </a:p>
          <a:p>
            <a:pPr lvl="1" algn="just" fontAlgn="base"/>
            <a:r>
              <a:rPr lang="es-CL" dirty="0" smtClean="0"/>
              <a:t>b.- Multa : Consiste en la privación de un porcentaje de la remuneración mensual, no pudiendo ser inferior al 5% ni superior al 20% de la remuneración.</a:t>
            </a:r>
          </a:p>
          <a:p>
            <a:pPr lvl="1" algn="just" fontAlgn="base"/>
            <a:r>
              <a:rPr lang="es-CL" dirty="0" smtClean="0"/>
              <a:t>c.- Destitución: Es la decisión de la autoridad facultada para hacer el nombramiento, de poner término a los servicios de un funcionario</a:t>
            </a:r>
          </a:p>
          <a:p>
            <a:endParaRPr lang="es-CL"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147248" cy="1143000"/>
          </a:xfrm>
        </p:spPr>
        <p:txBody>
          <a:bodyPr>
            <a:normAutofit fontScale="90000"/>
          </a:bodyPr>
          <a:lstStyle/>
          <a:p>
            <a:r>
              <a:rPr lang="es-CL" b="1" dirty="0" smtClean="0"/>
              <a:t>¿En </a:t>
            </a:r>
            <a:r>
              <a:rPr lang="es-CL" b="1" dirty="0" smtClean="0"/>
              <a:t>qué consiste la fase de los recursos?</a:t>
            </a:r>
            <a:r>
              <a:rPr lang="es-CL" dirty="0" smtClean="0"/>
              <a:t/>
            </a:r>
            <a:br>
              <a:rPr lang="es-CL" dirty="0" smtClean="0"/>
            </a:br>
            <a:endParaRPr lang="es-CL" dirty="0"/>
          </a:p>
        </p:txBody>
      </p:sp>
      <p:sp>
        <p:nvSpPr>
          <p:cNvPr id="3" name="2 Marcador de contenido"/>
          <p:cNvSpPr>
            <a:spLocks noGrp="1"/>
          </p:cNvSpPr>
          <p:nvPr>
            <p:ph sz="quarter" idx="1"/>
          </p:nvPr>
        </p:nvSpPr>
        <p:spPr>
          <a:xfrm>
            <a:off x="457200" y="1052736"/>
            <a:ext cx="7467600" cy="5421216"/>
          </a:xfrm>
        </p:spPr>
        <p:txBody>
          <a:bodyPr>
            <a:normAutofit lnSpcReduction="10000"/>
          </a:bodyPr>
          <a:lstStyle/>
          <a:p>
            <a:pPr algn="just" fontAlgn="base"/>
            <a:r>
              <a:rPr lang="es-CL" dirty="0" smtClean="0"/>
              <a:t>La </a:t>
            </a:r>
            <a:r>
              <a:rPr lang="es-CL" dirty="0" smtClean="0"/>
              <a:t>persona sumariada, una vez notificada de la sanción puede interponer los siguientes recursos:</a:t>
            </a:r>
          </a:p>
          <a:p>
            <a:pPr lvl="1" algn="just" fontAlgn="base"/>
            <a:r>
              <a:rPr lang="es-CL" dirty="0" smtClean="0"/>
              <a:t>a.- Reposición: Ante la misma autoridad que la hubiere dictado, solicitando que se cambie la resolución por haber sido errónea o contraria a derecho.</a:t>
            </a:r>
          </a:p>
          <a:p>
            <a:pPr lvl="1" algn="just" fontAlgn="base"/>
            <a:r>
              <a:rPr lang="es-CL" dirty="0" smtClean="0"/>
              <a:t>b.- Apelación: Ante el superior jerárquico de quién impuso la medida disciplinaria, invocando como causa el grave perjuicio que la sanción le causa. La apelación sólo podrá interponerse en forma subsidiaria de la solicitud de reposición y para el caso de que ésta no sea acogida.</a:t>
            </a:r>
          </a:p>
          <a:p>
            <a:pPr algn="just" fontAlgn="base"/>
            <a:r>
              <a:rPr lang="es-CL" dirty="0" smtClean="0"/>
              <a:t>Ambos recursos deben ser fundados y el plazo para interponerlos es de 5 días desde la notificación. Los recursos deben ser fallados en el plazo de los 5 días siguientes.</a:t>
            </a:r>
          </a:p>
          <a:p>
            <a:endParaRPr lang="es-CL"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sp>
        <p:nvSpPr>
          <p:cNvPr id="3" name="2 Marcador de contenido"/>
          <p:cNvSpPr>
            <a:spLocks noGrp="1"/>
          </p:cNvSpPr>
          <p:nvPr>
            <p:ph sz="quarter" idx="1"/>
          </p:nvPr>
        </p:nvSpPr>
        <p:spPr/>
        <p:txBody>
          <a:bodyPr>
            <a:normAutofit lnSpcReduction="10000"/>
          </a:bodyPr>
          <a:lstStyle/>
          <a:p>
            <a:pPr algn="just" fontAlgn="base"/>
            <a:r>
              <a:rPr lang="es-CL" dirty="0" smtClean="0"/>
              <a:t>Una vez resueltos dichos recursos en sede administrativa, la persona sancionada puede reclamar ante la Contraloría General, cuando se hubieren producido vicios de legalidad que afectaren sus derechos. Para ello se tiene el plazo de 10 días hábiles, contados desde que tuvieron conocimiento de la situación, resolución o actuación que dio lugar al vicio reclamado.</a:t>
            </a:r>
          </a:p>
          <a:p>
            <a:pPr algn="just" fontAlgn="base"/>
            <a:r>
              <a:rPr lang="es-CL" dirty="0" smtClean="0"/>
              <a:t>La Contraloría debe resolver el reclamo, previo informe del jefe superior o autoridad.</a:t>
            </a:r>
          </a:p>
          <a:p>
            <a:pPr algn="just" fontAlgn="base"/>
            <a:r>
              <a:rPr lang="es-CL" dirty="0" smtClean="0"/>
              <a:t>El plazo para el informe es de 10 días, luego del cual la Contraloría tendrá que resolver el reclamo dentro de los siguientes 20 días hábiles.</a:t>
            </a:r>
          </a:p>
          <a:p>
            <a:endParaRPr lang="es-CL"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dirty="0" smtClean="0"/>
              <a:t>¿</a:t>
            </a:r>
            <a:r>
              <a:rPr lang="es-CL" dirty="0" smtClean="0"/>
              <a:t>Cuándo se extingue la responsabilidad administrativa?</a:t>
            </a:r>
            <a:br>
              <a:rPr lang="es-CL" dirty="0" smtClean="0"/>
            </a:br>
            <a:endParaRPr lang="es-CL" dirty="0"/>
          </a:p>
        </p:txBody>
      </p:sp>
      <p:sp>
        <p:nvSpPr>
          <p:cNvPr id="3" name="2 Marcador de contenido"/>
          <p:cNvSpPr>
            <a:spLocks noGrp="1"/>
          </p:cNvSpPr>
          <p:nvPr>
            <p:ph sz="quarter" idx="1"/>
          </p:nvPr>
        </p:nvSpPr>
        <p:spPr/>
        <p:txBody>
          <a:bodyPr>
            <a:normAutofit/>
          </a:bodyPr>
          <a:lstStyle/>
          <a:p>
            <a:pPr algn="just" fontAlgn="base"/>
            <a:r>
              <a:rPr lang="es-CL" dirty="0" smtClean="0"/>
              <a:t>La </a:t>
            </a:r>
            <a:r>
              <a:rPr lang="es-CL" dirty="0" smtClean="0"/>
              <a:t>responsabilidad administrativa se extingue:</a:t>
            </a:r>
          </a:p>
          <a:p>
            <a:pPr algn="just" fontAlgn="base"/>
            <a:r>
              <a:rPr lang="es-CL" dirty="0" smtClean="0"/>
              <a:t>a.- Por muerte del sumariado.</a:t>
            </a:r>
          </a:p>
          <a:p>
            <a:pPr algn="just" fontAlgn="base"/>
            <a:r>
              <a:rPr lang="es-CL" dirty="0" smtClean="0"/>
              <a:t>b.- Por haber cesado en funciones en el servicio.</a:t>
            </a:r>
          </a:p>
          <a:p>
            <a:pPr algn="just" fontAlgn="base"/>
            <a:r>
              <a:rPr lang="es-CL" dirty="0" smtClean="0"/>
              <a:t>c.- Por cumplimiento de la sanción impuesta.</a:t>
            </a:r>
          </a:p>
          <a:p>
            <a:pPr algn="just" fontAlgn="base"/>
            <a:r>
              <a:rPr lang="es-CL" dirty="0" smtClean="0"/>
              <a:t>d.- Por la prescripción de la acción disciplinaria (prescribe en el plazo de 2 años desde el día en que el funcionario hubiere incurrido en la acción u omisión que le da origen).</a:t>
            </a:r>
          </a:p>
          <a:p>
            <a:endParaRPr lang="es-CL"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066130"/>
          </a:xfrm>
        </p:spPr>
        <p:txBody>
          <a:bodyPr>
            <a:normAutofit fontScale="90000"/>
          </a:bodyPr>
          <a:lstStyle/>
          <a:p>
            <a:pPr algn="ctr"/>
            <a:r>
              <a:rPr lang="es-CL" b="1" dirty="0" smtClean="0"/>
              <a:t>¿Cuándo se produce la cesación de funciones del funcionario público?</a:t>
            </a:r>
            <a:r>
              <a:rPr lang="es-CL" dirty="0" smtClean="0"/>
              <a:t/>
            </a:r>
            <a:br>
              <a:rPr lang="es-CL" dirty="0" smtClean="0"/>
            </a:br>
            <a:endParaRPr lang="es-CL" dirty="0"/>
          </a:p>
        </p:txBody>
      </p:sp>
      <p:sp>
        <p:nvSpPr>
          <p:cNvPr id="3" name="2 Marcador de contenido"/>
          <p:cNvSpPr>
            <a:spLocks noGrp="1"/>
          </p:cNvSpPr>
          <p:nvPr>
            <p:ph sz="quarter" idx="1"/>
          </p:nvPr>
        </p:nvSpPr>
        <p:spPr>
          <a:xfrm>
            <a:off x="467544" y="1052736"/>
            <a:ext cx="7467600" cy="4873752"/>
          </a:xfrm>
        </p:spPr>
        <p:txBody>
          <a:bodyPr>
            <a:normAutofit fontScale="85000" lnSpcReduction="20000"/>
          </a:bodyPr>
          <a:lstStyle/>
          <a:p>
            <a:pPr algn="just" fontAlgn="base"/>
            <a:r>
              <a:rPr lang="es-CL" dirty="0" smtClean="0"/>
              <a:t>El </a:t>
            </a:r>
            <a:r>
              <a:rPr lang="es-CL" dirty="0" smtClean="0"/>
              <a:t>funcionario público cesa en sus funciones por los siguientes motivos:</a:t>
            </a:r>
          </a:p>
          <a:p>
            <a:pPr algn="just" fontAlgn="base"/>
            <a:r>
              <a:rPr lang="es-CL" dirty="0" smtClean="0"/>
              <a:t>Renuncia: es el acto en virtud del cual el funcionario manifiesta a la autoridad que lo nombró la voluntad de hacer dejación de su cargo. La renuncia debe presentarse por escrito y sólo produce efecto desde que es aceptada, a menos que la renuncia manifieste una fecha determinada y así lo disponga la autoridad.</a:t>
            </a:r>
          </a:p>
          <a:p>
            <a:pPr algn="just" fontAlgn="base"/>
            <a:r>
              <a:rPr lang="es-CL" dirty="0" smtClean="0"/>
              <a:t>Jubilación: cuando el funcionario se jubile cesará en funciones desde que deba empezar a recibir la pensión respectiva.</a:t>
            </a:r>
          </a:p>
          <a:p>
            <a:pPr algn="just" fontAlgn="base"/>
            <a:r>
              <a:rPr lang="es-CL" dirty="0" smtClean="0"/>
              <a:t>Declaración de Vacancia: procede por salud irrecuperable o incompatible con el cargo; por pérdida sobreviniente de algún requisito de ingreso a la administración; por calificación en lista de eliminación o por calificación el lista condicional por 2 períodos consecutivos; por no presentación de la renuncia en caso de petición de ella, tratándose de cargos de exclusiva confianza.</a:t>
            </a:r>
          </a:p>
          <a:p>
            <a:endParaRPr lang="es-CL"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04664"/>
            <a:ext cx="7467600" cy="6069288"/>
          </a:xfrm>
        </p:spPr>
        <p:txBody>
          <a:bodyPr>
            <a:normAutofit fontScale="92500"/>
          </a:bodyPr>
          <a:lstStyle/>
          <a:p>
            <a:pPr algn="just" fontAlgn="base"/>
            <a:r>
              <a:rPr lang="es-CL" dirty="0" smtClean="0"/>
              <a:t>Salud Incompatible: cuando se hace uso de licencia médica en un lapso continuo o discontinuo superior a 6 meses en los últimos 2 años, sin mediar declaración de salud irrecuperable. Si se declara irrecuperable el funcionario se debe retirar de la administración en el plazo de 6 meses.</a:t>
            </a:r>
          </a:p>
          <a:p>
            <a:pPr algn="just" fontAlgn="base"/>
            <a:r>
              <a:rPr lang="es-CL" dirty="0" smtClean="0"/>
              <a:t>Supresión del empleo: en este caso los funcionarios de planta que cesen en sus cargos, que no puedan ser ubicados en otros servicios y que no cumplan los requisitos para jubilarse, tienen derecho a una indemnización equivalente al total de las remuneraciones devengadas en el último mes, por cada año de servicio con un máximo de 6 meses.</a:t>
            </a:r>
          </a:p>
          <a:p>
            <a:pPr algn="just" fontAlgn="base"/>
            <a:r>
              <a:rPr lang="es-CL" dirty="0" smtClean="0"/>
              <a:t>Término del período legal por el cual se es designado: por esto se produce la cesación de funciones (en el fondo, es un caso de vencimiento de plazo).</a:t>
            </a:r>
          </a:p>
          <a:p>
            <a:endParaRPr lang="es-CL"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7467600" cy="5997280"/>
          </a:xfrm>
        </p:spPr>
        <p:txBody>
          <a:bodyPr>
            <a:normAutofit/>
          </a:bodyPr>
          <a:lstStyle/>
          <a:p>
            <a:pPr algn="just" fontAlgn="base"/>
            <a:r>
              <a:rPr lang="es-CL" dirty="0" smtClean="0"/>
              <a:t>Destitución: es la decisión de la autoridad facultada para hacer el nombramiento, de poner término a los servicios de un funcionario y procede:</a:t>
            </a:r>
          </a:p>
          <a:p>
            <a:pPr algn="just" fontAlgn="base"/>
            <a:r>
              <a:rPr lang="es-CL" dirty="0" smtClean="0"/>
              <a:t>1.- Por ausentarse más de 3 días consecutivos sin causa justificada</a:t>
            </a:r>
          </a:p>
          <a:p>
            <a:pPr algn="just" fontAlgn="base"/>
            <a:r>
              <a:rPr lang="es-CL" dirty="0" smtClean="0"/>
              <a:t>2.- Por incurrir en conductas deshonestas</a:t>
            </a:r>
          </a:p>
          <a:p>
            <a:pPr algn="just" fontAlgn="base"/>
            <a:r>
              <a:rPr lang="es-CL" dirty="0" smtClean="0"/>
              <a:t>3.- Por condena por crimen o simple delito</a:t>
            </a:r>
          </a:p>
          <a:p>
            <a:pPr algn="just" fontAlgn="base"/>
            <a:r>
              <a:rPr lang="es-CL" dirty="0" smtClean="0"/>
              <a:t>4.- En los demás casos contemplados en el estatuto y demás leyes especiales</a:t>
            </a:r>
          </a:p>
          <a:p>
            <a:pPr algn="just" fontAlgn="base"/>
            <a:r>
              <a:rPr lang="es-CL" dirty="0" smtClean="0"/>
              <a:t>. Técnicamente hablando, se justifica la necesidad del servicio sólo cuando, el cargo mismo desaparece, razón por la que si el cargo se conserva, necesariamente su despido será injustificado.</a:t>
            </a:r>
          </a:p>
          <a:p>
            <a:endParaRPr lang="es-C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74638"/>
            <a:ext cx="8676456" cy="1143000"/>
          </a:xfrm>
        </p:spPr>
        <p:txBody>
          <a:bodyPr/>
          <a:lstStyle/>
          <a:p>
            <a:pPr algn="ctr"/>
            <a:r>
              <a:rPr lang="es-CL" b="1" dirty="0" smtClean="0"/>
              <a:t>¿Quiénes son, jurídicamente, funcionarios públicos?</a:t>
            </a:r>
            <a:endParaRPr lang="es-CL" dirty="0"/>
          </a:p>
        </p:txBody>
      </p:sp>
      <p:sp>
        <p:nvSpPr>
          <p:cNvPr id="3" name="2 Marcador de contenido"/>
          <p:cNvSpPr>
            <a:spLocks noGrp="1"/>
          </p:cNvSpPr>
          <p:nvPr>
            <p:ph sz="quarter" idx="1"/>
          </p:nvPr>
        </p:nvSpPr>
        <p:spPr>
          <a:xfrm>
            <a:off x="0" y="1628800"/>
            <a:ext cx="8568952" cy="5229200"/>
          </a:xfrm>
        </p:spPr>
        <p:txBody>
          <a:bodyPr>
            <a:normAutofit fontScale="92500" lnSpcReduction="10000"/>
          </a:bodyPr>
          <a:lstStyle/>
          <a:p>
            <a:pPr algn="just" fontAlgn="base"/>
            <a:r>
              <a:rPr lang="es-CL" dirty="0" smtClean="0"/>
              <a:t>Debemos entender por funcionario público a aquel trabajador que se desempeña en la planta (de carácter permanente) o contrata del respectivo servicio.</a:t>
            </a:r>
          </a:p>
          <a:p>
            <a:pPr algn="just" fontAlgn="base"/>
            <a:r>
              <a:rPr lang="es-CL" dirty="0" smtClean="0"/>
              <a:t>El cargo a contrata es de carácter transitorio y dura hasta el 31 de diciembre de cada año, sin perjuicio de la eventual renovación del cargo. Cabe señalar que el carácter de un trabajador a contrata no exime al servicio de la obligación de justificar el término de contrato, por expresa aplicación de las normas sobre probidad administrativa.</a:t>
            </a:r>
          </a:p>
          <a:p>
            <a:pPr algn="just" fontAlgn="base"/>
            <a:r>
              <a:rPr lang="es-CL" dirty="0" smtClean="0"/>
              <a:t>El número de personal a contrata no puede exceder de una cantidad equivalente al 20% del total de cargos de planta del servicio u órgano. Los grados de escalas de remuneraciones de empleos a contrata no pueden exceder del tope máximo que se contempla para el personal de las plantas de profesionales, de técnicos, de administrativos y de auxiliares en el respectivo órgano o servicio</a:t>
            </a:r>
          </a:p>
          <a:p>
            <a:endParaRPr lang="es-C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8748464" cy="868958"/>
          </a:xfrm>
        </p:spPr>
        <p:txBody>
          <a:bodyPr>
            <a:normAutofit fontScale="90000"/>
          </a:bodyPr>
          <a:lstStyle/>
          <a:p>
            <a:pPr algn="ctr"/>
            <a:r>
              <a:rPr lang="es-CL" b="1" dirty="0" smtClean="0"/>
              <a:t>¿</a:t>
            </a:r>
            <a:r>
              <a:rPr lang="es-CL" sz="2700" b="1" dirty="0" smtClean="0"/>
              <a:t>Qué ocurre con los </a:t>
            </a:r>
            <a:r>
              <a:rPr lang="es-CL" sz="2700" b="1" dirty="0" smtClean="0"/>
              <a:t>funcionarios contratados </a:t>
            </a:r>
            <a:r>
              <a:rPr lang="es-CL" sz="2700" b="1" dirty="0" smtClean="0"/>
              <a:t>en virtud del Código </a:t>
            </a:r>
            <a:r>
              <a:rPr lang="es-CL" sz="2700" b="1" dirty="0" smtClean="0"/>
              <a:t>del Trabajo</a:t>
            </a:r>
            <a:r>
              <a:rPr lang="es-CL" sz="2700" b="1" dirty="0" smtClean="0"/>
              <a:t>?</a:t>
            </a:r>
            <a:endParaRPr lang="es-CL" sz="2700" dirty="0"/>
          </a:p>
        </p:txBody>
      </p:sp>
      <p:sp>
        <p:nvSpPr>
          <p:cNvPr id="3" name="2 Marcador de contenido"/>
          <p:cNvSpPr>
            <a:spLocks noGrp="1"/>
          </p:cNvSpPr>
          <p:nvPr>
            <p:ph sz="quarter" idx="1"/>
          </p:nvPr>
        </p:nvSpPr>
        <p:spPr>
          <a:xfrm>
            <a:off x="179512" y="1052736"/>
            <a:ext cx="8568952" cy="5421216"/>
          </a:xfrm>
        </p:spPr>
        <p:txBody>
          <a:bodyPr>
            <a:normAutofit/>
          </a:bodyPr>
          <a:lstStyle/>
          <a:p>
            <a:pPr algn="just" fontAlgn="base"/>
            <a:r>
              <a:rPr lang="es-CL" b="1" dirty="0" smtClean="0"/>
              <a:t>Como decíamos anteriormente, el </a:t>
            </a:r>
            <a:r>
              <a:rPr lang="es-CL" b="1" dirty="0" smtClean="0"/>
              <a:t>funcionario sujeto al Código del Trabajo se rige íntegramente por este cuerpo legal, además de serle aplicables las normas sobre probidad administrativa.</a:t>
            </a:r>
            <a:endParaRPr lang="es-CL" dirty="0" smtClean="0"/>
          </a:p>
          <a:p>
            <a:pPr algn="just" fontAlgn="base"/>
            <a:endParaRPr lang="es-CL" dirty="0" smtClean="0"/>
          </a:p>
          <a:p>
            <a:pPr algn="just" fontAlgn="base"/>
            <a:r>
              <a:rPr lang="es-CL" b="1" dirty="0" smtClean="0"/>
              <a:t>Por lo tanto, frente al trabajador despedido injustificadamente debemos asesorar para que éste reclame ante la inspección del trabajo y/o los tribunales del trabajo. Frente al funcionario público que despide injustificadamente, la solución de solicitar la instrucción de un sumario.</a:t>
            </a:r>
            <a:endParaRPr lang="es-CL" dirty="0" smtClean="0"/>
          </a:p>
          <a:p>
            <a:endParaRPr lang="es-C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91264" cy="1143000"/>
          </a:xfrm>
        </p:spPr>
        <p:txBody>
          <a:bodyPr/>
          <a:lstStyle/>
          <a:p>
            <a:pPr algn="ctr"/>
            <a:r>
              <a:rPr lang="es-CL" b="1" dirty="0" smtClean="0"/>
              <a:t>¿Quiénes son jurídicamente los funcionarios “a honorarios”?</a:t>
            </a:r>
            <a:endParaRPr lang="es-CL" dirty="0"/>
          </a:p>
        </p:txBody>
      </p:sp>
      <p:sp>
        <p:nvSpPr>
          <p:cNvPr id="3" name="2 Marcador de contenido"/>
          <p:cNvSpPr>
            <a:spLocks noGrp="1"/>
          </p:cNvSpPr>
          <p:nvPr>
            <p:ph sz="quarter" idx="1"/>
          </p:nvPr>
        </p:nvSpPr>
        <p:spPr>
          <a:xfrm>
            <a:off x="251520" y="1600200"/>
            <a:ext cx="8352928" cy="4873752"/>
          </a:xfrm>
        </p:spPr>
        <p:txBody>
          <a:bodyPr>
            <a:normAutofit fontScale="77500" lnSpcReduction="20000"/>
          </a:bodyPr>
          <a:lstStyle/>
          <a:p>
            <a:pPr algn="just" fontAlgn="base"/>
            <a:r>
              <a:rPr lang="es-CL" b="1" dirty="0" smtClean="0"/>
              <a:t>En el caso de los trabajadores a “honorarios”, la regulación legal se da a través de lo establecido por las partes en el respectivo contrato (que viene a ser un tipo de contrato civil, sin constituir contrato de trabajo).</a:t>
            </a:r>
            <a:endParaRPr lang="es-CL" dirty="0" smtClean="0"/>
          </a:p>
          <a:p>
            <a:pPr algn="just" fontAlgn="base"/>
            <a:r>
              <a:rPr lang="es-CL" b="1" dirty="0" smtClean="0"/>
              <a:t>Ahora bien, justamente por tratarse de un contrato que restringe sobremanera los derechos del trabajador (en el fondo, no puede acceder a los derechos ni del Código del Trabajo ni del Estatuto Administrativo), la ley se encarga de precisar los requisitos para que exista un contrato de honorarios legal. Dichas condiciones son:</a:t>
            </a:r>
            <a:endParaRPr lang="es-CL" dirty="0" smtClean="0"/>
          </a:p>
          <a:p>
            <a:pPr lvl="1" algn="just" fontAlgn="base"/>
            <a:r>
              <a:rPr lang="es-CL" b="1" dirty="0" smtClean="0"/>
              <a:t>Sólo se puede contratar por honorarios a profesionales y técnicos de educación superior o expertos en determinadas materias, cuando deban realizarse labores accidentales y que no sean las habituales de la institución, mediante resolución de la autoridad correspondiente,</a:t>
            </a:r>
            <a:endParaRPr lang="es-CL" dirty="0" smtClean="0"/>
          </a:p>
          <a:p>
            <a:pPr lvl="1" algn="just" fontAlgn="base"/>
            <a:r>
              <a:rPr lang="es-CL" b="1" dirty="0" smtClean="0"/>
              <a:t>También se puede contratar a extranjeros que tengan título correspondiente a la especialidad que se requiera y siempre que ejerza funciones accidentales y no habituales de la institución.</a:t>
            </a:r>
            <a:endParaRPr lang="es-CL" dirty="0" smtClean="0"/>
          </a:p>
          <a:p>
            <a:pPr lvl="1" algn="just" fontAlgn="base"/>
            <a:r>
              <a:rPr lang="es-CL" b="1" dirty="0" smtClean="0"/>
              <a:t>Entonces, cada vez que se trate de un contrato que, independientemente de lo que diga el documento, no se corresponda con los requisitos señalados, estaremos en presencia de un contrato de trabajo, íntegramente regulado por el Código del Trabajo.</a:t>
            </a:r>
            <a:endParaRPr lang="es-CL" dirty="0" smtClean="0"/>
          </a:p>
          <a:p>
            <a:pPr algn="just"/>
            <a:endParaRPr lang="es-C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88640"/>
            <a:ext cx="8219256" cy="792088"/>
          </a:xfrm>
        </p:spPr>
        <p:txBody>
          <a:bodyPr>
            <a:normAutofit fontScale="90000"/>
          </a:bodyPr>
          <a:lstStyle/>
          <a:p>
            <a:r>
              <a:rPr lang="es-CL" b="1" dirty="0" smtClean="0"/>
              <a:t>¿En qué consiste la carrera funcionaria?</a:t>
            </a:r>
            <a:r>
              <a:rPr lang="es-CL" dirty="0" smtClean="0"/>
              <a:t/>
            </a:r>
            <a:br>
              <a:rPr lang="es-CL" dirty="0" smtClean="0"/>
            </a:br>
            <a:endParaRPr lang="es-CL" dirty="0"/>
          </a:p>
        </p:txBody>
      </p:sp>
      <p:sp>
        <p:nvSpPr>
          <p:cNvPr id="3" name="2 Marcador de contenido"/>
          <p:cNvSpPr>
            <a:spLocks noGrp="1"/>
          </p:cNvSpPr>
          <p:nvPr>
            <p:ph sz="quarter" idx="1"/>
          </p:nvPr>
        </p:nvSpPr>
        <p:spPr>
          <a:xfrm>
            <a:off x="251520" y="764704"/>
            <a:ext cx="8352928" cy="5709248"/>
          </a:xfrm>
        </p:spPr>
        <p:txBody>
          <a:bodyPr>
            <a:normAutofit fontScale="70000" lnSpcReduction="20000"/>
          </a:bodyPr>
          <a:lstStyle/>
          <a:p>
            <a:pPr algn="just" fontAlgn="base"/>
            <a:r>
              <a:rPr lang="es-CL" b="1" dirty="0" smtClean="0"/>
              <a:t>La </a:t>
            </a:r>
            <a:r>
              <a:rPr lang="es-CL" b="1" dirty="0" smtClean="0"/>
              <a:t>carrera funcionaria es un sistema integral de regulación del empleo público, aplicable al personal titular de planta, fundado en principios jerárquicos, profesionales y técnicos que garantiza la igualdad de oportunidades para el ingreso, la dignidad de la función pública, la capacitación y el ascenso, la estabilidad en el empleo y la objetividad en las calificaciones en función del mérito y de la antigüedad.</a:t>
            </a:r>
            <a:endParaRPr lang="es-CL" dirty="0" smtClean="0"/>
          </a:p>
          <a:p>
            <a:pPr algn="just" fontAlgn="base"/>
            <a:r>
              <a:rPr lang="es-CL" b="1" dirty="0" smtClean="0"/>
              <a:t>Hay cargos de carrera y otros que no son de carrera (de exclusiva confianza). En el caso de los cargos de carrera, cualquier irregularidad que se aprecie en el ascenso o postulación a una planta (por ejemplo, porque la elección no sea objetiva o técnica), puede denunciarse, solicitando al propio servicio la instrucción de un sumario o ante la Contraloría General de la República.</a:t>
            </a:r>
            <a:endParaRPr lang="es-CL" dirty="0" smtClean="0"/>
          </a:p>
          <a:p>
            <a:pPr algn="just" fontAlgn="base"/>
            <a:r>
              <a:rPr lang="es-CL" b="1" dirty="0" smtClean="0"/>
              <a:t>Ahora bien, los cargos de carrera funcionaria pueden servirse de tres modos:</a:t>
            </a:r>
            <a:endParaRPr lang="es-CL" dirty="0" smtClean="0"/>
          </a:p>
          <a:p>
            <a:pPr algn="just" fontAlgn="base"/>
            <a:r>
              <a:rPr lang="es-CL" b="1" dirty="0" smtClean="0"/>
              <a:t>Titular: es aquel funcionario que se nombra para ocupar en propiedad un cargo vacante.</a:t>
            </a:r>
            <a:endParaRPr lang="es-CL" dirty="0" smtClean="0"/>
          </a:p>
          <a:p>
            <a:pPr algn="just" fontAlgn="base"/>
            <a:r>
              <a:rPr lang="es-CL" b="1" dirty="0" smtClean="0"/>
              <a:t>Suplente: es aquel funcionario designado en esa calidad en los cargos que se encuentran vacantes y en aquellos que por cualquier circunstancia no sean desempeñados por el titular, durante un lapso no inferior a 15 días.</a:t>
            </a:r>
            <a:endParaRPr lang="es-CL" dirty="0" smtClean="0"/>
          </a:p>
          <a:p>
            <a:pPr algn="just" fontAlgn="base"/>
            <a:r>
              <a:rPr lang="es-CL" b="1" dirty="0" smtClean="0"/>
              <a:t>Subrogante: es aquel funcionario que entra a desempeñar el empleo del titular o suplente por el sólo ministerio de la ley, cuando éstos se encuentran impedidos de desempeñarlo por cualquier causa.</a:t>
            </a:r>
            <a:endParaRPr lang="es-CL" dirty="0" smtClean="0"/>
          </a:p>
          <a:p>
            <a:pPr algn="just"/>
            <a:endParaRPr lang="es-C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188640"/>
            <a:ext cx="8964488" cy="864096"/>
          </a:xfrm>
        </p:spPr>
        <p:txBody>
          <a:bodyPr>
            <a:normAutofit fontScale="90000"/>
          </a:bodyPr>
          <a:lstStyle/>
          <a:p>
            <a:pPr algn="ctr"/>
            <a:r>
              <a:rPr lang="es-CL" sz="2700" b="1" dirty="0" smtClean="0"/>
              <a:t>¿Quiénes ocupan cargos de exclusiva confianza?</a:t>
            </a:r>
            <a:r>
              <a:rPr lang="es-CL" dirty="0" smtClean="0"/>
              <a:t/>
            </a:r>
            <a:br>
              <a:rPr lang="es-CL" dirty="0" smtClean="0"/>
            </a:br>
            <a:endParaRPr lang="es-CL" dirty="0"/>
          </a:p>
        </p:txBody>
      </p:sp>
      <p:sp>
        <p:nvSpPr>
          <p:cNvPr id="3" name="2 Marcador de contenido"/>
          <p:cNvSpPr>
            <a:spLocks noGrp="1"/>
          </p:cNvSpPr>
          <p:nvPr>
            <p:ph sz="quarter" idx="1"/>
          </p:nvPr>
        </p:nvSpPr>
        <p:spPr>
          <a:xfrm>
            <a:off x="323528" y="764704"/>
            <a:ext cx="8352928" cy="5709248"/>
          </a:xfrm>
        </p:spPr>
        <p:txBody>
          <a:bodyPr>
            <a:normAutofit fontScale="92500" lnSpcReduction="10000"/>
          </a:bodyPr>
          <a:lstStyle/>
          <a:p>
            <a:pPr algn="just" fontAlgn="base">
              <a:buNone/>
            </a:pPr>
            <a:endParaRPr lang="es-CL" dirty="0" smtClean="0"/>
          </a:p>
          <a:p>
            <a:pPr algn="just" fontAlgn="base"/>
            <a:r>
              <a:rPr lang="es-CL" b="1" dirty="0" smtClean="0"/>
              <a:t>Son cargos de exclusiva confianza, los siguientes:</a:t>
            </a:r>
            <a:endParaRPr lang="es-CL" dirty="0" smtClean="0"/>
          </a:p>
          <a:p>
            <a:pPr lvl="1" algn="just" fontAlgn="base"/>
            <a:r>
              <a:rPr lang="es-CL" b="1" dirty="0" smtClean="0"/>
              <a:t>a.- Cargos de planta de la Presidencia de la República</a:t>
            </a:r>
            <a:endParaRPr lang="es-CL" dirty="0" smtClean="0"/>
          </a:p>
          <a:p>
            <a:pPr lvl="1" algn="just" fontAlgn="base"/>
            <a:r>
              <a:rPr lang="es-CL" b="1" dirty="0" smtClean="0"/>
              <a:t>b.- En Ministerios, los Seremi y jefes de división y de departamento o jefaturas de niveles jerárquicos equivalentes.</a:t>
            </a:r>
            <a:endParaRPr lang="es-CL" dirty="0" smtClean="0"/>
          </a:p>
          <a:p>
            <a:pPr lvl="1" algn="just" fontAlgn="base"/>
            <a:r>
              <a:rPr lang="es-CL" b="1" dirty="0" smtClean="0"/>
              <a:t>c.- En Servicios Públicos, los jefes superiores de los servicios, los subdirectores, los directores regionales y jefes de departamento o jefaturas de niveles jerárquicos equivalentes.</a:t>
            </a:r>
            <a:endParaRPr lang="es-CL" dirty="0" smtClean="0"/>
          </a:p>
          <a:p>
            <a:pPr lvl="1" algn="just" fontAlgn="base"/>
            <a:r>
              <a:rPr lang="es-CL" b="1" dirty="0" smtClean="0"/>
              <a:t>d.- Los ministros de Estado, subsecretarios, intendentes y gobernadores</a:t>
            </a:r>
            <a:endParaRPr lang="es-CL" dirty="0" smtClean="0"/>
          </a:p>
          <a:p>
            <a:pPr lvl="1" algn="just" fontAlgn="base"/>
            <a:r>
              <a:rPr lang="es-CL" b="1" dirty="0" smtClean="0"/>
              <a:t>e.- Los embajadores y ministros diplomáticos, y los representantes ante organismos internacionales.</a:t>
            </a:r>
            <a:endParaRPr lang="es-CL" dirty="0" smtClean="0"/>
          </a:p>
          <a:p>
            <a:pPr lvl="1" algn="just" fontAlgn="base"/>
            <a:r>
              <a:rPr lang="es-CL" b="1" dirty="0" smtClean="0"/>
              <a:t>f.- Los funcionarios que la ley denomina como de exclusiva confianza del Presidente de la República</a:t>
            </a:r>
            <a:endParaRPr lang="es-CL" dirty="0" smtClean="0"/>
          </a:p>
          <a:p>
            <a:pPr lvl="1" algn="just" fontAlgn="base"/>
            <a:r>
              <a:rPr lang="es-CL" b="1" dirty="0" smtClean="0"/>
              <a:t>Todo cargo debe tener asignado un grado de acuerdo con la importancia de la función que se desempeñe.</a:t>
            </a:r>
            <a:endParaRPr lang="es-CL" dirty="0" smtClean="0"/>
          </a:p>
          <a:p>
            <a:endParaRPr lang="es-C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dirty="0" smtClean="0"/>
              <a:t>¿Cuáles son los requisitos para ingresar a la administración pública?</a:t>
            </a:r>
            <a:r>
              <a:rPr lang="es-CL" dirty="0" smtClean="0"/>
              <a:t/>
            </a:r>
            <a:br>
              <a:rPr lang="es-CL" dirty="0" smtClean="0"/>
            </a:br>
            <a:endParaRPr lang="es-CL" dirty="0"/>
          </a:p>
        </p:txBody>
      </p:sp>
      <p:sp>
        <p:nvSpPr>
          <p:cNvPr id="3" name="2 Marcador de contenido"/>
          <p:cNvSpPr>
            <a:spLocks noGrp="1"/>
          </p:cNvSpPr>
          <p:nvPr>
            <p:ph sz="quarter" idx="1"/>
          </p:nvPr>
        </p:nvSpPr>
        <p:spPr/>
        <p:txBody>
          <a:bodyPr>
            <a:normAutofit fontScale="85000" lnSpcReduction="10000"/>
          </a:bodyPr>
          <a:lstStyle/>
          <a:p>
            <a:pPr algn="just" fontAlgn="base"/>
            <a:r>
              <a:rPr lang="es-CL" b="1" dirty="0" smtClean="0"/>
              <a:t>1</a:t>
            </a:r>
            <a:r>
              <a:rPr lang="es-CL" b="1" dirty="0" smtClean="0"/>
              <a:t>.- Ser ciudadano.</a:t>
            </a:r>
            <a:endParaRPr lang="es-CL" dirty="0" smtClean="0"/>
          </a:p>
          <a:p>
            <a:pPr algn="just" fontAlgn="base"/>
            <a:r>
              <a:rPr lang="es-CL" b="1" dirty="0" smtClean="0"/>
              <a:t>2.- Haber cumplido con la Ley de Reclutamiento y Movilización, cuando fuere procedente.</a:t>
            </a:r>
            <a:endParaRPr lang="es-CL" dirty="0" smtClean="0"/>
          </a:p>
          <a:p>
            <a:pPr algn="just" fontAlgn="base"/>
            <a:r>
              <a:rPr lang="es-CL" b="1" dirty="0" smtClean="0"/>
              <a:t>3.- Tener salud compatible con el desempeño del cargo.</a:t>
            </a:r>
            <a:endParaRPr lang="es-CL" dirty="0" smtClean="0"/>
          </a:p>
          <a:p>
            <a:pPr algn="just" fontAlgn="base"/>
            <a:r>
              <a:rPr lang="es-CL" b="1" dirty="0" smtClean="0"/>
              <a:t>4.-Haber aprobado la educación básica y poseer el nivel educacional o título profesional o técnico que por la naturaleza del empleo exija la ley.</a:t>
            </a:r>
            <a:endParaRPr lang="es-CL" dirty="0" smtClean="0"/>
          </a:p>
          <a:p>
            <a:pPr algn="just" fontAlgn="base"/>
            <a:r>
              <a:rPr lang="es-CL" b="1" dirty="0" smtClean="0"/>
              <a:t>5.- No haber cesado en un cargo público producto de una calificación deficiente o por medida disciplinaria, salvo transcurridos 5 años desde la expiración del cargo.</a:t>
            </a:r>
            <a:endParaRPr lang="es-CL" dirty="0" smtClean="0"/>
          </a:p>
          <a:p>
            <a:pPr algn="just" fontAlgn="base"/>
            <a:r>
              <a:rPr lang="es-CL" b="1" dirty="0" smtClean="0"/>
              <a:t>6.- No estar inhabilitado para el ejercicio de funciones o cargos públicos, ni hallarse condenado o procesado por crimen o simple delito.</a:t>
            </a:r>
            <a:endParaRPr lang="es-CL" dirty="0" smtClean="0"/>
          </a:p>
          <a:p>
            <a:endParaRPr lang="es-C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55</TotalTime>
  <Words>5228</Words>
  <Application>Microsoft Office PowerPoint</Application>
  <PresentationFormat>Presentación en pantalla (4:3)</PresentationFormat>
  <Paragraphs>206</Paragraphs>
  <Slides>37</Slides>
  <Notes>0</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Mirador</vt:lpstr>
      <vt:lpstr>ESTATUTO ADMINISTRATIVO </vt:lpstr>
      <vt:lpstr>¿Cuándo se aplica el estatuto administrativo? Para distinguir cuando se hace aplicable la ley 18.834  (o Estatuto Administrativo) es necesario observar  las siguientes reglas: </vt:lpstr>
      <vt:lpstr>Diapositiva 3</vt:lpstr>
      <vt:lpstr>¿Quiénes son, jurídicamente, funcionarios públicos?</vt:lpstr>
      <vt:lpstr>¿Qué ocurre con los funcionarios contratados en virtud del Código del Trabajo?</vt:lpstr>
      <vt:lpstr>¿Quiénes son jurídicamente los funcionarios “a honorarios”?</vt:lpstr>
      <vt:lpstr>¿En qué consiste la carrera funcionaria? </vt:lpstr>
      <vt:lpstr>¿Quiénes ocupan cargos de exclusiva confianza? </vt:lpstr>
      <vt:lpstr>¿Cuáles son los requisitos para ingresar a la administración pública? </vt:lpstr>
      <vt:lpstr>¿Cuándo se produce nombramiento o ascenso?</vt:lpstr>
      <vt:lpstr>Diapositiva 11</vt:lpstr>
      <vt:lpstr>¿Cuáles son inhabilidades  para el ascenso? </vt:lpstr>
      <vt:lpstr>¿En qué consiste el derecho - deber de capacitación?</vt:lpstr>
      <vt:lpstr>¿En qué consiste el sistema de calificación funcionaria? </vt:lpstr>
      <vt:lpstr>Diapositiva 15</vt:lpstr>
      <vt:lpstr>¿Cuáles son las obligaciones funcionarias? </vt:lpstr>
      <vt:lpstr>¿En qué consiste el principio de obediencia reflexiva? </vt:lpstr>
      <vt:lpstr>¿Qué pasa con la jornada de trabajo de funcionarios públicos? </vt:lpstr>
      <vt:lpstr>¿En qué consiste la “garantía de servicio” del funcionario público? </vt:lpstr>
      <vt:lpstr>¿En qué consiste la subrogación del funcionario público? </vt:lpstr>
      <vt:lpstr>¿Cuáles son las prohibiciones del funcionario público? </vt:lpstr>
      <vt:lpstr>Diapositiva 22</vt:lpstr>
      <vt:lpstr>¿En qué consisten las incompatibilidades del funcionario público? </vt:lpstr>
      <vt:lpstr>Diapositiva 24</vt:lpstr>
      <vt:lpstr>¿En qué consiste la responsabilidad administrativa? </vt:lpstr>
      <vt:lpstr>¿En qué consiste la investigación sumaria? </vt:lpstr>
      <vt:lpstr>Diapositiva 27</vt:lpstr>
      <vt:lpstr>¿En qué consiste el sumario administrativo? </vt:lpstr>
      <vt:lpstr>¿En qué consiste la fase de iniciación? </vt:lpstr>
      <vt:lpstr>Diapositiva 30</vt:lpstr>
      <vt:lpstr>Diapositiva 31</vt:lpstr>
      <vt:lpstr>¿En qué consiste la fase de los recursos? </vt:lpstr>
      <vt:lpstr>Diapositiva 33</vt:lpstr>
      <vt:lpstr>¿Cuándo se extingue la responsabilidad administrativa? </vt:lpstr>
      <vt:lpstr>¿Cuándo se produce la cesación de funciones del funcionario público? </vt:lpstr>
      <vt:lpstr>Diapositiva 36</vt:lpstr>
      <vt:lpstr>Diapositiva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ESTATUTO ADMINISTRATIVO</dc:title>
  <dc:creator>Valery</dc:creator>
  <cp:lastModifiedBy>Valery</cp:lastModifiedBy>
  <cp:revision>6</cp:revision>
  <dcterms:created xsi:type="dcterms:W3CDTF">2015-10-14T00:36:11Z</dcterms:created>
  <dcterms:modified xsi:type="dcterms:W3CDTF">2015-10-14T01:31:15Z</dcterms:modified>
</cp:coreProperties>
</file>